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8" r:id="rId3"/>
    <p:sldId id="477" r:id="rId4"/>
    <p:sldId id="478" r:id="rId5"/>
    <p:sldId id="534" r:id="rId6"/>
    <p:sldId id="480" r:id="rId7"/>
    <p:sldId id="481" r:id="rId8"/>
    <p:sldId id="482" r:id="rId9"/>
    <p:sldId id="484" r:id="rId10"/>
    <p:sldId id="485" r:id="rId11"/>
    <p:sldId id="486" r:id="rId12"/>
    <p:sldId id="489" r:id="rId13"/>
    <p:sldId id="535" r:id="rId14"/>
    <p:sldId id="536" r:id="rId15"/>
    <p:sldId id="492" r:id="rId16"/>
    <p:sldId id="493" r:id="rId17"/>
    <p:sldId id="494" r:id="rId18"/>
    <p:sldId id="495" r:id="rId19"/>
    <p:sldId id="496" r:id="rId20"/>
    <p:sldId id="497" r:id="rId21"/>
    <p:sldId id="503" r:id="rId22"/>
    <p:sldId id="574" r:id="rId23"/>
    <p:sldId id="498" r:id="rId24"/>
    <p:sldId id="499" r:id="rId25"/>
    <p:sldId id="500" r:id="rId26"/>
    <p:sldId id="501" r:id="rId27"/>
    <p:sldId id="544" r:id="rId28"/>
    <p:sldId id="502" r:id="rId29"/>
    <p:sldId id="537" r:id="rId30"/>
    <p:sldId id="538" r:id="rId31"/>
    <p:sldId id="539" r:id="rId32"/>
    <p:sldId id="540" r:id="rId33"/>
    <p:sldId id="541" r:id="rId34"/>
    <p:sldId id="542" r:id="rId35"/>
    <p:sldId id="545" r:id="rId36"/>
    <p:sldId id="546" r:id="rId37"/>
    <p:sldId id="547" r:id="rId38"/>
    <p:sldId id="443" r:id="rId39"/>
    <p:sldId id="444" r:id="rId40"/>
    <p:sldId id="573" r:id="rId41"/>
    <p:sldId id="551" r:id="rId42"/>
    <p:sldId id="552" r:id="rId43"/>
    <p:sldId id="554" r:id="rId44"/>
    <p:sldId id="564" r:id="rId45"/>
    <p:sldId id="566" r:id="rId46"/>
  </p:sldIdLst>
  <p:sldSz cx="9144000" cy="5143500" type="screen16x9"/>
  <p:notesSz cx="7315200" cy="9601200"/>
  <p:defaultTextStyle>
    <a:defPPr>
      <a:defRPr lang="en-US"/>
    </a:defPPr>
    <a:lvl1pPr marL="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30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617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926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235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543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852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4160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469" algn="l" defTabSz="73261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">
          <p15:clr>
            <a:srgbClr val="A4A3A4"/>
          </p15:clr>
        </p15:guide>
        <p15:guide id="2" pos="210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C1"/>
    <a:srgbClr val="2F89D2"/>
    <a:srgbClr val="2F7CDE"/>
    <a:srgbClr val="58A8FF"/>
    <a:srgbClr val="7BC7FF"/>
    <a:srgbClr val="FDF0E9"/>
    <a:srgbClr val="EC8F1A"/>
    <a:srgbClr val="FFB05D"/>
    <a:srgbClr val="FFAE42"/>
    <a:srgbClr val="FFBE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0"/>
    <p:restoredTop sz="94542"/>
  </p:normalViewPr>
  <p:slideViewPr>
    <p:cSldViewPr>
      <p:cViewPr varScale="1">
        <p:scale>
          <a:sx n="116" d="100"/>
          <a:sy n="116" d="100"/>
        </p:scale>
        <p:origin x="1064" y="184"/>
      </p:cViewPr>
      <p:guideLst>
        <p:guide orient="horz" pos="1996"/>
        <p:guide pos="210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8FD98-208E-E145-8F7D-F85DA493BADA}" type="datetimeFigureOut">
              <a:rPr lang="en-US" smtClean="0"/>
              <a:t>7/28/22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FEC46-79CE-754E-8D83-A6CA77EF3E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337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B69F17-669B-A24E-B7C4-DDEEC513615F}" type="datetimeFigureOut">
              <a:rPr lang="en-US" smtClean="0"/>
              <a:t>7/28/22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D4C74-7C8D-DB43-9D06-8B966A273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2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D4C74-7C8D-DB43-9D06-8B966A2732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C34E68D-6BC1-C041-3350-8B96BD1C55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79" y="36419"/>
            <a:ext cx="1141970" cy="7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18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49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79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6953" indent="0">
              <a:buNone/>
              <a:defRPr sz="1800"/>
            </a:lvl2pPr>
            <a:lvl3pPr marL="913906" indent="0">
              <a:buNone/>
              <a:defRPr sz="1600"/>
            </a:lvl3pPr>
            <a:lvl4pPr marL="1370860" indent="0">
              <a:buNone/>
              <a:defRPr sz="1400"/>
            </a:lvl4pPr>
            <a:lvl5pPr marL="1827814" indent="0">
              <a:buNone/>
              <a:defRPr sz="1400"/>
            </a:lvl5pPr>
            <a:lvl6pPr marL="2284767" indent="0">
              <a:buNone/>
              <a:defRPr sz="1400"/>
            </a:lvl6pPr>
            <a:lvl7pPr marL="2741720" indent="0">
              <a:buNone/>
              <a:defRPr sz="1400"/>
            </a:lvl7pPr>
            <a:lvl8pPr marL="3198674" indent="0">
              <a:buNone/>
              <a:defRPr sz="1400"/>
            </a:lvl8pPr>
            <a:lvl9pPr marL="365562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8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953" indent="0">
              <a:buNone/>
              <a:defRPr sz="2000" b="1"/>
            </a:lvl2pPr>
            <a:lvl3pPr marL="913906" indent="0">
              <a:buNone/>
              <a:defRPr sz="1800" b="1"/>
            </a:lvl3pPr>
            <a:lvl4pPr marL="1370860" indent="0">
              <a:buNone/>
              <a:defRPr sz="1600" b="1"/>
            </a:lvl4pPr>
            <a:lvl5pPr marL="1827814" indent="0">
              <a:buNone/>
              <a:defRPr sz="1600" b="1"/>
            </a:lvl5pPr>
            <a:lvl6pPr marL="2284767" indent="0">
              <a:buNone/>
              <a:defRPr sz="1600" b="1"/>
            </a:lvl6pPr>
            <a:lvl7pPr marL="2741720" indent="0">
              <a:buNone/>
              <a:defRPr sz="1600" b="1"/>
            </a:lvl7pPr>
            <a:lvl8pPr marL="3198674" indent="0">
              <a:buNone/>
              <a:defRPr sz="1600" b="1"/>
            </a:lvl8pPr>
            <a:lvl9pPr marL="365562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7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6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9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953" indent="0">
              <a:buNone/>
              <a:defRPr sz="2800"/>
            </a:lvl2pPr>
            <a:lvl3pPr marL="913906" indent="0">
              <a:buNone/>
              <a:defRPr sz="2400"/>
            </a:lvl3pPr>
            <a:lvl4pPr marL="1370860" indent="0">
              <a:buNone/>
              <a:defRPr sz="2000"/>
            </a:lvl4pPr>
            <a:lvl5pPr marL="1827814" indent="0">
              <a:buNone/>
              <a:defRPr sz="2000"/>
            </a:lvl5pPr>
            <a:lvl6pPr marL="2284767" indent="0">
              <a:buNone/>
              <a:defRPr sz="2000"/>
            </a:lvl6pPr>
            <a:lvl7pPr marL="2741720" indent="0">
              <a:buNone/>
              <a:defRPr sz="2000"/>
            </a:lvl7pPr>
            <a:lvl8pPr marL="3198674" indent="0">
              <a:buNone/>
              <a:defRPr sz="2000"/>
            </a:lvl8pPr>
            <a:lvl9pPr marL="365562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953" indent="0">
              <a:buNone/>
              <a:defRPr sz="1200"/>
            </a:lvl2pPr>
            <a:lvl3pPr marL="913906" indent="0">
              <a:buNone/>
              <a:defRPr sz="1000"/>
            </a:lvl3pPr>
            <a:lvl4pPr marL="1370860" indent="0">
              <a:buNone/>
              <a:defRPr sz="900"/>
            </a:lvl4pPr>
            <a:lvl5pPr marL="1827814" indent="0">
              <a:buNone/>
              <a:defRPr sz="900"/>
            </a:lvl5pPr>
            <a:lvl6pPr marL="2284767" indent="0">
              <a:buNone/>
              <a:defRPr sz="900"/>
            </a:lvl6pPr>
            <a:lvl7pPr marL="2741720" indent="0">
              <a:buNone/>
              <a:defRPr sz="900"/>
            </a:lvl7pPr>
            <a:lvl8pPr marL="3198674" indent="0">
              <a:buNone/>
              <a:defRPr sz="900"/>
            </a:lvl8pPr>
            <a:lvl9pPr marL="36556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5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5" rIns="91410" bIns="4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4"/>
            <a:ext cx="184605" cy="461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0" tIns="45705" rIns="91410" bIns="4570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2" y="4856166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5" rIns="91410" bIns="4570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User School 2022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6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0" tIns="45705" rIns="91410" bIns="45705" anchor="ctr"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59FF86C-7586-AEED-E4D7-E71F2FDC9A4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379" y="36419"/>
            <a:ext cx="1141970" cy="76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8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49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093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14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188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786" indent="-342786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01" indent="-285655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618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666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712" indent="-22852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3759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0806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7853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4900" indent="-228524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4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4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8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6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82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9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7" algn="l" defTabSz="4570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en.wikipedia.org/wiki/Directed_acyclic_graph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latest/users-manual/dagman-workflows.html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htcondor.readthedocs.io/en/latest/users-manual/dagman-workflows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Workflows with HTCondor’s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Thursday, July 28</a:t>
            </a:r>
          </a:p>
          <a:p>
            <a:r>
              <a:rPr lang="en-US" sz="1800" dirty="0"/>
              <a:t>Lauren Michael, </a:t>
            </a:r>
            <a:r>
              <a:rPr lang="en-US" sz="1800" dirty="0" err="1"/>
              <a:t>lmichael@wisc.edu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rmAutofit fontScale="85000" lnSpcReduction="10000"/>
          </a:bodyPr>
          <a:lstStyle/>
          <a:p>
            <a:r>
              <a:rPr lang="en-US" sz="2100" dirty="0"/>
              <a:t>Node names and filenames are your choice.</a:t>
            </a:r>
          </a:p>
          <a:p>
            <a:r>
              <a:rPr lang="en-US" sz="2100" dirty="0"/>
              <a:t>Node name and submit filename do not have to match.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9" name="Rectangle 8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B33849-F285-4942-86EF-7A27A995FC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839" y="1123325"/>
            <a:ext cx="3177673" cy="2744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Endless Workflow Possibilities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2730"/>
            <a:ext cx="2026368" cy="21711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3528" y="3325946"/>
            <a:ext cx="2281955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48" y="2643758"/>
            <a:ext cx="3284271" cy="21181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03848" y="4866502"/>
            <a:ext cx="52859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WorkflowGenerator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ADC152-2517-9D45-ADF0-AC0807392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1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DAGs are also useful for non-sequential 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2109" y="2171684"/>
            <a:ext cx="3672339" cy="21476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849" y="2310747"/>
            <a:ext cx="1623391" cy="17393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41" y="2310746"/>
            <a:ext cx="1623391" cy="173934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87624" y="1632627"/>
            <a:ext cx="2536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Courier"/>
              </a:rPr>
              <a:t>‘bag’ of HTC jobs</a:t>
            </a:r>
            <a:endParaRPr lang="en-US" sz="2400" dirty="0">
              <a:cs typeface="Couri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18606" y="1632627"/>
            <a:ext cx="29258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cs typeface="Courier"/>
              </a:rPr>
              <a:t>disjointed workflows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27" y="2207407"/>
            <a:ext cx="4330700" cy="124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BA32A-8803-C440-8E5F-D46081E1C8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2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A4AEE-071A-3244-A367-49F50B5414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1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/>
              <a:t>Submitting and </a:t>
            </a:r>
            <a:r>
              <a:rPr lang="en-US"/>
              <a:t>Monitoring a </a:t>
            </a:r>
            <a:r>
              <a:rPr lang="en-US" dirty="0" err="1"/>
              <a:t>DAGMan</a:t>
            </a:r>
            <a:r>
              <a:rPr lang="en-US" dirty="0"/>
              <a:t> Workflow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0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Submitting a DAG to the queue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7992888" cy="1604224"/>
          </a:xfrm>
        </p:spPr>
        <p:txBody>
          <a:bodyPr>
            <a:normAutofit/>
          </a:bodyPr>
          <a:lstStyle/>
          <a:p>
            <a:r>
              <a:rPr lang="en-US" sz="2800" dirty="0"/>
              <a:t>Submission command: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condor_submit_dag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dag_file</a:t>
            </a:r>
            <a:endParaRPr lang="en-US" b="1" i="1" dirty="0">
              <a:solidFill>
                <a:srgbClr val="CB3A46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3608" y="2358339"/>
            <a:ext cx="7132017" cy="240065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8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File for submitting this DAG to HTCondor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mydag.dag.condor.sub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debugging messages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output        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mydag.dag.lib.out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HTCondor library error messages 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mydag.dag.lib.err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Log of the life of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itself      : </a:t>
            </a:r>
            <a:r>
              <a:rPr lang="en-US" sz="12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mydag.dag.dagman.log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Submitting job(s).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job(s) submitted to cluster 128.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------------------------------------------------------------------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7A6C8-91AD-D84B-80EB-E9E166979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6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A submitted DAG creates a </a:t>
            </a:r>
            <a:br>
              <a:rPr lang="en-US" sz="2800" dirty="0"/>
            </a:br>
            <a:r>
              <a:rPr lang="en-US" sz="2800" i="1" dirty="0" err="1"/>
              <a:t>DAGMan</a:t>
            </a:r>
            <a:r>
              <a:rPr lang="en-US" sz="2800" i="1" dirty="0"/>
              <a:t> job </a:t>
            </a:r>
            <a:r>
              <a:rPr lang="en-US" sz="2800" dirty="0"/>
              <a:t>in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039534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 err="1"/>
              <a:t>DAGMan</a:t>
            </a:r>
            <a:r>
              <a:rPr lang="en-US" sz="2400" dirty="0"/>
              <a:t> runs on the access point, as a job in the queue</a:t>
            </a:r>
          </a:p>
          <a:p>
            <a:r>
              <a:rPr lang="en-US" sz="2400" dirty="0"/>
              <a:t>At first: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2283718"/>
            <a:ext cx="8064896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 BATCH_NAME     SUBMITTED   DONE   RUN   IDLE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 4/30 18:08      _     _      _      _  0.0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  alice   4/30 18:08   0+00:00:06 R  0    0.3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condor_dagman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jobs; 0 completed, 0 removed, 0 idle,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912E9-6D3F-DB46-A5DF-98EB0379B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6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11542"/>
            <a:ext cx="7636074" cy="1604224"/>
          </a:xfrm>
        </p:spPr>
        <p:txBody>
          <a:bodyPr>
            <a:normAutofit/>
          </a:bodyPr>
          <a:lstStyle/>
          <a:p>
            <a:r>
              <a:rPr lang="en-US" sz="2400" dirty="0"/>
              <a:t>Seconds later, node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is submitted: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707654"/>
            <a:ext cx="8064896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  SUBMITTED  DONE  RUN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TOTAL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 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 _    _     </a:t>
            </a:r>
            <a:r>
              <a:rPr lang="is-IS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129.0 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0+00:00:36 R  0    0.3 condor_dagman</a:t>
            </a:r>
          </a:p>
          <a:p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129.0   alice   4/30 18:08   0+00:00:00 I  0    0.3 A_split.sh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8D14D-ED71-1846-838E-EBD0FBA755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3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208912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7030A0"/>
                </a:solidFill>
              </a:rPr>
              <a:t>A</a:t>
            </a:r>
            <a:r>
              <a:rPr lang="en-US" sz="2400" dirty="0"/>
              <a:t> completes,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are submitted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563638"/>
            <a:ext cx="8208912" cy="317009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 BATCH_NAME   SUBMITTED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RUN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4/30 18:08    </a:t>
            </a:r>
            <a:r>
              <a:rPr lang="is-IS" dirty="0">
                <a:solidFill>
                  <a:schemeClr val="accent4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b="1" dirty="0">
                <a:solidFill>
                  <a:srgbClr val="C77EFF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 _    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</a:t>
            </a:r>
            <a:r>
              <a:rPr lang="is-IS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   5  130.0...132.0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I  0    0.3 B_run.sh</a:t>
            </a:r>
          </a:p>
          <a:p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I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</a:t>
            </a:r>
            <a:r>
              <a:rPr lang="is-IS" b="1" dirty="0">
                <a:solidFill>
                  <a:srgbClr val="7BC7FF"/>
                </a:solidFill>
                <a:latin typeface="Courier" charset="0"/>
                <a:ea typeface="Courier" charset="0"/>
                <a:cs typeface="Courier" charset="0"/>
              </a:rPr>
              <a:t>3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0 held,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BD0E3-FE87-AD4F-8FB3-D6BEE8372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75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Jobs are automatically submitted by the </a:t>
            </a:r>
            <a:r>
              <a:rPr lang="en-US" sz="2800" dirty="0" err="1"/>
              <a:t>DAGMan</a:t>
            </a:r>
            <a:r>
              <a:rPr lang="en-US" sz="2800" dirty="0"/>
              <a:t> job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9582"/>
            <a:ext cx="8064896" cy="1604224"/>
          </a:xfrm>
        </p:spPr>
        <p:txBody>
          <a:bodyPr>
            <a:normAutofit/>
          </a:bodyPr>
          <a:lstStyle/>
          <a:p>
            <a:r>
              <a:rPr lang="en-US" sz="2400" dirty="0"/>
              <a:t>After </a:t>
            </a:r>
            <a:r>
              <a:rPr lang="en-US" sz="2400" b="1" dirty="0">
                <a:solidFill>
                  <a:srgbClr val="2F7CDE"/>
                </a:solidFill>
              </a:rPr>
              <a:t>B1-3</a:t>
            </a:r>
            <a:r>
              <a:rPr lang="en-US" sz="2400" dirty="0"/>
              <a:t> complete, node </a:t>
            </a:r>
            <a:r>
              <a:rPr lang="en-US" sz="2400" b="1" dirty="0">
                <a:solidFill>
                  <a:srgbClr val="EC8F1A"/>
                </a:solidFill>
              </a:rPr>
              <a:t>C</a:t>
            </a:r>
            <a:r>
              <a:rPr lang="en-US" sz="2400" dirty="0"/>
              <a:t> is submitted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1635646"/>
            <a:ext cx="8064895" cy="273921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RUN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TOTAL  JOB_IDS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my.dag+128  4/30 18:08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   _    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    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5  133.0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  <a:p>
            <a:endParaRPr lang="is-I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0+00:46:36 R  0    0.3 condor_dagman</a:t>
            </a:r>
          </a:p>
          <a:p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133.0   alice   4/30 18:54   0+00:00:00 I  0    0.3 C_combine.sh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</a:t>
            </a:r>
            <a:r>
              <a:rPr lang="is-IS" b="1" dirty="0">
                <a:solidFill>
                  <a:srgbClr val="FFB05D"/>
                </a:solidFill>
                <a:latin typeface="Courier" charset="0"/>
                <a:ea typeface="Courier" charset="0"/>
                <a:cs typeface="Courier" charset="0"/>
              </a:rPr>
              <a:t>1 idle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1 running, 0 held, 0 suspended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78EBA-A704-214F-9E08-B39B924F3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2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this Session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9552" y="1059582"/>
            <a:ext cx="8352928" cy="3514725"/>
          </a:xfrm>
        </p:spPr>
        <p:txBody>
          <a:bodyPr/>
          <a:lstStyle/>
          <a:p>
            <a:r>
              <a:rPr lang="en-US" sz="2800" dirty="0"/>
              <a:t>Why create a workflow?</a:t>
            </a:r>
          </a:p>
          <a:p>
            <a:r>
              <a:rPr lang="en-US" sz="2800" dirty="0"/>
              <a:t>Describe workflows as </a:t>
            </a:r>
            <a:r>
              <a:rPr lang="en-US" sz="2800" i="1" dirty="0"/>
              <a:t>directed acyclic graphs</a:t>
            </a:r>
            <a:r>
              <a:rPr lang="en-US" sz="2800" dirty="0"/>
              <a:t> (DAGs)</a:t>
            </a:r>
          </a:p>
          <a:p>
            <a:r>
              <a:rPr lang="en-US" sz="2800" dirty="0"/>
              <a:t>Workflow execution via </a:t>
            </a:r>
            <a:r>
              <a:rPr lang="en-US" sz="2800" dirty="0" err="1"/>
              <a:t>DAGMan</a:t>
            </a:r>
            <a:r>
              <a:rPr lang="en-US" sz="2800" dirty="0"/>
              <a:t> (DAG Manager)</a:t>
            </a:r>
          </a:p>
          <a:p>
            <a:r>
              <a:rPr lang="en-US" sz="2800" dirty="0"/>
              <a:t>Stopping, resuming, troubleshooting</a:t>
            </a:r>
          </a:p>
          <a:p>
            <a:r>
              <a:rPr lang="en-US" sz="2800" dirty="0"/>
              <a:t>Node-level options in a DAG</a:t>
            </a:r>
          </a:p>
          <a:p>
            <a:r>
              <a:rPr lang="en-US" sz="2800" dirty="0"/>
              <a:t>Modular organization of DAG components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Status files are created at the time of DAG submission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27584" y="3002760"/>
            <a:ext cx="7348042" cy="18514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condor.sub</a:t>
            </a:r>
            <a:r>
              <a:rPr lang="en-US" sz="1800" dirty="0">
                <a:latin typeface="+mn-lt"/>
              </a:rPr>
              <a:t> and 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1800" dirty="0">
                <a:latin typeface="+mn-lt"/>
              </a:rPr>
              <a:t> describe the queued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 job process, as for any other jobs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1800" dirty="0">
                <a:latin typeface="+mn-lt"/>
              </a:rPr>
              <a:t> has </a:t>
            </a:r>
            <a:r>
              <a:rPr lang="en-US" sz="1800" dirty="0" err="1">
                <a:latin typeface="+mn-lt"/>
              </a:rPr>
              <a:t>DAGMan</a:t>
            </a:r>
            <a:r>
              <a:rPr lang="en-US" sz="1800" dirty="0">
                <a:latin typeface="+mn-lt"/>
              </a:rPr>
              <a:t>-specific logging (look to first for errors)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lib.err</a:t>
            </a: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/out</a:t>
            </a:r>
            <a:r>
              <a:rPr lang="en-US" sz="1800" b="1" dirty="0"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contain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std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err/out for the </a:t>
            </a:r>
            <a:r>
              <a:rPr lang="en-US" sz="1800" dirty="0" err="1">
                <a:latin typeface="+mn-lt"/>
                <a:ea typeface="Courier" charset="0"/>
                <a:cs typeface="Courier" charset="0"/>
              </a:rPr>
              <a:t>DAGMan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 job process</a:t>
            </a:r>
          </a:p>
          <a:p>
            <a:pPr>
              <a:buNone/>
            </a:pPr>
            <a:r>
              <a:rPr lang="en-US" sz="18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1800" b="1" dirty="0" err="1">
                <a:latin typeface="Courier" charset="0"/>
                <a:ea typeface="Courier" charset="0"/>
                <a:cs typeface="Courier" charset="0"/>
              </a:rPr>
              <a:t>nodes.log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>
                <a:latin typeface="+mn-lt"/>
                <a:ea typeface="Courier" charset="0"/>
                <a:cs typeface="Courier" charset="0"/>
              </a:rPr>
              <a:t>is a combined log of all jobs within the DAG</a:t>
            </a:r>
            <a:endParaRPr lang="en-US" sz="1800" b="1" dirty="0">
              <a:latin typeface="+mn-lt"/>
              <a:ea typeface="Courier" charset="0"/>
              <a:cs typeface="Courier" charset="0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97939-080D-A84E-8AD1-FDDFE1B1B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75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DAG Completion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007987" y="3002760"/>
            <a:ext cx="7020397" cy="18514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dagman.metrics</a:t>
            </a:r>
            <a:r>
              <a:rPr lang="en-US" sz="2000" dirty="0"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+mn-lt"/>
                <a:ea typeface="Courier" charset="0"/>
                <a:cs typeface="Courier" charset="0"/>
              </a:rPr>
              <a:t>is a summary of events and outcomes</a:t>
            </a:r>
            <a:endParaRPr lang="en-US" sz="2000" b="1" dirty="0">
              <a:latin typeface="+mn-lt"/>
              <a:ea typeface="Courier" charset="0"/>
              <a:cs typeface="Courier" charset="0"/>
            </a:endParaRP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dagman.log</a:t>
            </a:r>
            <a:r>
              <a:rPr lang="en-US" sz="2000" dirty="0">
                <a:latin typeface="+mn-lt"/>
              </a:rPr>
              <a:t> will note the completion of the </a:t>
            </a:r>
            <a:r>
              <a:rPr lang="en-US" sz="2000" dirty="0" err="1">
                <a:latin typeface="+mn-lt"/>
              </a:rPr>
              <a:t>DAGMan</a:t>
            </a:r>
            <a:r>
              <a:rPr lang="en-US" sz="2000" dirty="0">
                <a:latin typeface="+mn-lt"/>
              </a:rPr>
              <a:t> job</a:t>
            </a:r>
          </a:p>
          <a:p>
            <a:pPr>
              <a:buNone/>
            </a:pPr>
            <a:r>
              <a:rPr lang="en-US" sz="2000" b="1" dirty="0">
                <a:latin typeface="Courier" charset="0"/>
                <a:ea typeface="Courier" charset="0"/>
                <a:cs typeface="Courier" charset="0"/>
              </a:rPr>
              <a:t>*.</a:t>
            </a:r>
            <a:r>
              <a:rPr lang="en-US" sz="2000" b="1" dirty="0" err="1">
                <a:latin typeface="Courier" charset="0"/>
                <a:ea typeface="Courier" charset="0"/>
                <a:cs typeface="Courier" charset="0"/>
              </a:rPr>
              <a:t>dagman.out</a:t>
            </a:r>
            <a:r>
              <a:rPr lang="en-US" sz="2000" dirty="0">
                <a:latin typeface="+mn-lt"/>
              </a:rPr>
              <a:t> has detailed logging (look to first for errors)</a:t>
            </a:r>
          </a:p>
        </p:txBody>
      </p:sp>
      <p:sp>
        <p:nvSpPr>
          <p:cNvPr id="7" name="Rectangle 6"/>
          <p:cNvSpPr/>
          <p:nvPr/>
        </p:nvSpPr>
        <p:spPr>
          <a:xfrm>
            <a:off x="755576" y="1541519"/>
            <a:ext cx="7632848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B1.sub		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B3.sub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600" b="1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6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6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b="1" dirty="0" err="1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my.dag.dagman.metrics</a:t>
            </a:r>
            <a:endParaRPr lang="en-US" sz="1600" b="1" dirty="0">
              <a:solidFill>
                <a:srgbClr val="00B050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5696" y="1203598"/>
            <a:ext cx="14580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dag_dir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B73715-7484-4042-89C2-46ECBC02F3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626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2715766"/>
            <a:ext cx="7772400" cy="1021556"/>
          </a:xfrm>
        </p:spPr>
        <p:txBody>
          <a:bodyPr/>
          <a:lstStyle/>
          <a:p>
            <a:r>
              <a:rPr lang="en-US" dirty="0"/>
              <a:t>Stopping, restarting, and troubleshooting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,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46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Removing a DAG from the queue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987574"/>
            <a:ext cx="8064896" cy="1553766"/>
          </a:xfrm>
        </p:spPr>
        <p:txBody>
          <a:bodyPr>
            <a:noAutofit/>
          </a:bodyPr>
          <a:lstStyle/>
          <a:p>
            <a:r>
              <a:rPr lang="en-US" sz="2000" dirty="0"/>
              <a:t>Remove the </a:t>
            </a:r>
            <a:r>
              <a:rPr lang="en-US" sz="2000" dirty="0" err="1"/>
              <a:t>DAGMan</a:t>
            </a:r>
            <a:r>
              <a:rPr lang="en-US" sz="2000" dirty="0"/>
              <a:t> job in order to stop and remove the entire DAG:</a:t>
            </a:r>
          </a:p>
          <a:p>
            <a:pPr marL="342900" lvl="1" indent="0" algn="ctr">
              <a:buNone/>
            </a:pPr>
            <a:r>
              <a:rPr lang="en-US" sz="2400" b="1" dirty="0" err="1">
                <a:solidFill>
                  <a:srgbClr val="CB3A46"/>
                </a:solidFill>
                <a:latin typeface="Courier"/>
                <a:cs typeface="Courier"/>
              </a:rPr>
              <a:t>condor_rm</a:t>
            </a:r>
            <a:r>
              <a:rPr lang="en-US" sz="24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2400" b="1" i="1" dirty="0" err="1">
                <a:solidFill>
                  <a:srgbClr val="CB3A46"/>
                </a:solidFill>
                <a:latin typeface="Courier"/>
                <a:cs typeface="Courier"/>
              </a:rPr>
              <a:t>dagman_jobID</a:t>
            </a:r>
            <a:endParaRPr lang="en-US" sz="1600" b="1" i="1" dirty="0">
              <a:solidFill>
                <a:srgbClr val="CB3A46"/>
              </a:solidFill>
              <a:latin typeface="Courier"/>
              <a:cs typeface="Courier"/>
            </a:endParaRP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Creates a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rescue file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 that only incomplete or unsuccessful NODES are repeated upon resubmission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2931790"/>
            <a:ext cx="7276033" cy="156966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800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endParaRPr lang="en-US" sz="1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OWNER   BATCH_NAME   SUBMITTED  DONE  RUN  IDLE  TOTAL  JOB_IDS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lice   my.dag+128  4/30 8:08      4    _     1      6  129.0...133.0 </a:t>
            </a:r>
          </a:p>
          <a:p>
            <a:r>
              <a:rPr lang="is-I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2 jobs; 0 completed, 0 removed, 1 idle, 1 running, 0 held, 0 suspended</a:t>
            </a:r>
          </a:p>
          <a:p>
            <a:r>
              <a:rPr lang="en-US" sz="18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1800" b="1" dirty="0" err="1">
                <a:solidFill>
                  <a:schemeClr val="bg1"/>
                </a:solidFill>
                <a:latin typeface="Courier"/>
                <a:cs typeface="Courier"/>
              </a:rPr>
              <a:t>condor_rm</a:t>
            </a:r>
            <a:r>
              <a:rPr lang="en-US" sz="1800" b="1" dirty="0">
                <a:solidFill>
                  <a:schemeClr val="bg1"/>
                </a:solidFill>
                <a:latin typeface="Courier"/>
                <a:cs typeface="Courier"/>
              </a:rPr>
              <a:t> 128</a:t>
            </a:r>
          </a:p>
          <a:p>
            <a:r>
              <a:rPr lang="en-US" sz="12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All jobs in cluster 128 have been marked for removal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132B3-EAFD-DA4C-9CCE-EEE44BAAB0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13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Removal of a DAG creates a </a:t>
            </a:r>
            <a:r>
              <a:rPr lang="en-US" sz="2800" b="1" i="1" dirty="0"/>
              <a:t>rescue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935993"/>
            <a:ext cx="7132018" cy="1532325"/>
          </a:xfrm>
        </p:spPr>
        <p:txBody>
          <a:bodyPr>
            <a:normAutofit fontScale="85000" lnSpcReduction="10000"/>
          </a:bodyPr>
          <a:lstStyle/>
          <a:p>
            <a:pPr marL="257175" lvl="1" indent="-257175">
              <a:buFont typeface="Arial"/>
              <a:buChar char="•"/>
            </a:pPr>
            <a:r>
              <a:rPr lang="en-US" sz="2625" dirty="0"/>
              <a:t>Named </a:t>
            </a:r>
            <a:r>
              <a:rPr lang="en-US" sz="2625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dag_file.</a:t>
            </a:r>
            <a:r>
              <a:rPr lang="en-US" sz="2625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rescue001</a:t>
            </a:r>
          </a:p>
          <a:p>
            <a:pPr marL="557213" lvl="2" indent="-257175"/>
            <a:r>
              <a:rPr lang="en-US" dirty="0"/>
              <a:t>increments if more rescue DAG files are created</a:t>
            </a:r>
            <a:endParaRPr lang="en-US" sz="2325" b="1" dirty="0">
              <a:solidFill>
                <a:srgbClr val="C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57175" lvl="1" indent="-257175">
              <a:buFont typeface="Arial"/>
              <a:buChar char="•"/>
            </a:pPr>
            <a:r>
              <a:rPr lang="en-US" sz="2625" dirty="0"/>
              <a:t>Records which NODES have completed successfully</a:t>
            </a:r>
          </a:p>
          <a:p>
            <a:pPr marL="557213" lvl="2" indent="-257175"/>
            <a:r>
              <a:rPr lang="en-US" sz="2325" dirty="0"/>
              <a:t>does not contain the actual DAG structure</a:t>
            </a:r>
          </a:p>
        </p:txBody>
      </p:sp>
      <p:sp>
        <p:nvSpPr>
          <p:cNvPr id="7" name="Rectangle 6"/>
          <p:cNvSpPr/>
          <p:nvPr/>
        </p:nvSpPr>
        <p:spPr>
          <a:xfrm>
            <a:off x="971600" y="1469511"/>
            <a:ext cx="7204026" cy="12438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	 B1.sub  B2.sub  B3.sub  </a:t>
            </a:r>
            <a:r>
              <a:rPr lang="en-US" sz="15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5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5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	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my.dag.condor.sub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my.dag.dagman.log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my.dag.dagman.out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my.dag.lib.err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my.dag.lib.out</a:t>
            </a:r>
            <a:endParaRPr lang="en-US" sz="1500" dirty="0">
              <a:solidFill>
                <a:schemeClr val="tx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my.dag.metrics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dirty="0" err="1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my.dag.nodes.log</a:t>
            </a:r>
            <a:r>
              <a:rPr lang="en-US" sz="1500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500" b="1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my.dag.rescue001</a:t>
            </a:r>
          </a:p>
        </p:txBody>
      </p:sp>
      <p:sp>
        <p:nvSpPr>
          <p:cNvPr id="8" name="Rectangle 7"/>
          <p:cNvSpPr/>
          <p:nvPr/>
        </p:nvSpPr>
        <p:spPr>
          <a:xfrm>
            <a:off x="899592" y="1131590"/>
            <a:ext cx="133882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(</a:t>
            </a:r>
            <a:r>
              <a:rPr lang="en-US" sz="1500" dirty="0" err="1">
                <a:latin typeface="Courier"/>
                <a:cs typeface="Courier"/>
              </a:rPr>
              <a:t>dag_dir</a:t>
            </a:r>
            <a:r>
              <a:rPr lang="en-US" sz="15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9F445-4A82-A248-B486-7B5D9F783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70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-20538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Rescue Files </a:t>
            </a:r>
            <a:br>
              <a:rPr lang="en-US" sz="2800" dirty="0"/>
            </a:br>
            <a:r>
              <a:rPr lang="en-US" sz="2800" dirty="0"/>
              <a:t>For Resuming a Failed DAG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7848872" cy="353615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rescue file is created when: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 node fails</a:t>
            </a:r>
            <a:r>
              <a:rPr lang="en-US" dirty="0"/>
              <a:t>, and after </a:t>
            </a:r>
            <a:r>
              <a:rPr lang="en-US" dirty="0" err="1"/>
              <a:t>DAGMan</a:t>
            </a:r>
            <a:r>
              <a:rPr lang="en-US" dirty="0"/>
              <a:t> advances through any other possible nodes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removed </a:t>
            </a:r>
            <a:r>
              <a:rPr lang="en-US" dirty="0"/>
              <a:t>from the queue 				(or </a:t>
            </a:r>
            <a:r>
              <a:rPr lang="en-US" b="1" dirty="0"/>
              <a:t>aborted</a:t>
            </a:r>
            <a:r>
              <a:rPr lang="en-US" dirty="0"/>
              <a:t>, see manual)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the DAG is </a:t>
            </a:r>
            <a:r>
              <a:rPr lang="en-US" b="1" dirty="0">
                <a:solidFill>
                  <a:srgbClr val="C00000"/>
                </a:solidFill>
              </a:rPr>
              <a:t>halted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and not unhalted 				(see manual)</a:t>
            </a:r>
          </a:p>
          <a:p>
            <a:r>
              <a:rPr lang="en-US" dirty="0"/>
              <a:t>Resubmission uses the rescue file (</a:t>
            </a:r>
            <a:r>
              <a:rPr lang="en-US" dirty="0">
                <a:solidFill>
                  <a:srgbClr val="C00000"/>
                </a:solidFill>
              </a:rPr>
              <a:t>if it exists</a:t>
            </a:r>
            <a:r>
              <a:rPr lang="en-US" dirty="0"/>
              <a:t>) when the original DAG file is resubmitted</a:t>
            </a:r>
          </a:p>
          <a:p>
            <a:pPr lvl="1"/>
            <a:r>
              <a:rPr lang="en-US" dirty="0"/>
              <a:t>override: </a:t>
            </a:r>
            <a:r>
              <a:rPr lang="en-US" sz="1800" b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condor_submit_dag</a:t>
            </a:r>
            <a:r>
              <a:rPr lang="en-US" sz="1800" b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 err="1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dag_file</a:t>
            </a:r>
            <a:r>
              <a:rPr lang="en-US" sz="1800" b="1" i="1" dirty="0">
                <a:solidFill>
                  <a:srgbClr val="C00000"/>
                </a:solidFill>
                <a:latin typeface="Courier" charset="0"/>
                <a:ea typeface="Courier" charset="0"/>
                <a:cs typeface="Courier" charset="0"/>
              </a:rPr>
              <a:t> 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ABF14-072D-A94B-8AE2-71AA5F2DA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96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87" y="1059582"/>
            <a:ext cx="3592587" cy="3816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6" y="51470"/>
            <a:ext cx="6946900" cy="857250"/>
          </a:xfrm>
        </p:spPr>
        <p:txBody>
          <a:bodyPr>
            <a:noAutofit/>
          </a:bodyPr>
          <a:lstStyle/>
          <a:p>
            <a:r>
              <a:rPr lang="en-US" sz="2800" dirty="0"/>
              <a:t>Node Failures </a:t>
            </a:r>
            <a:br>
              <a:rPr lang="en-US" sz="2800" dirty="0"/>
            </a:br>
            <a:r>
              <a:rPr lang="en-US" sz="2800" dirty="0"/>
              <a:t>Result in DAG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365315" cy="3536156"/>
          </a:xfrm>
        </p:spPr>
        <p:txBody>
          <a:bodyPr>
            <a:noAutofit/>
          </a:bodyPr>
          <a:lstStyle/>
          <a:p>
            <a:r>
              <a:rPr lang="en-US" sz="2400" dirty="0"/>
              <a:t>If a node JOB fails (non-zero exit code)</a:t>
            </a:r>
          </a:p>
          <a:p>
            <a:pPr lvl="1"/>
            <a:r>
              <a:rPr lang="en-US" sz="2000" dirty="0" err="1"/>
              <a:t>DAGMan</a:t>
            </a:r>
            <a:r>
              <a:rPr lang="en-US" sz="2000" dirty="0"/>
              <a:t> continues to run other JOB nodes until it can no longer make progress</a:t>
            </a:r>
          </a:p>
          <a:p>
            <a:r>
              <a:rPr lang="en-US" sz="2400" dirty="0"/>
              <a:t>Example at right:</a:t>
            </a:r>
          </a:p>
          <a:p>
            <a:pPr lvl="1"/>
            <a:r>
              <a:rPr lang="en-US" sz="2000" b="1" dirty="0">
                <a:solidFill>
                  <a:srgbClr val="2F7CDE"/>
                </a:solidFill>
              </a:rPr>
              <a:t>B2</a:t>
            </a:r>
            <a:r>
              <a:rPr lang="en-US" sz="2000" dirty="0"/>
              <a:t> fails</a:t>
            </a:r>
          </a:p>
          <a:p>
            <a:pPr lvl="1"/>
            <a:r>
              <a:rPr lang="en-US" sz="2000" dirty="0"/>
              <a:t>Other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jobs continue</a:t>
            </a:r>
          </a:p>
          <a:p>
            <a:pPr lvl="1"/>
            <a:r>
              <a:rPr lang="en-US" sz="2000" dirty="0"/>
              <a:t>DAG fails and exits after </a:t>
            </a:r>
            <a:r>
              <a:rPr lang="en-US" sz="2000" b="1" dirty="0">
                <a:solidFill>
                  <a:srgbClr val="2F7CDE"/>
                </a:solidFill>
              </a:rPr>
              <a:t>B*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/>
              <a:t>and before node </a:t>
            </a:r>
            <a:r>
              <a:rPr lang="en-US" sz="2000" b="1" dirty="0">
                <a:solidFill>
                  <a:srgbClr val="EC8F1A"/>
                </a:solidFill>
              </a:rPr>
              <a:t>C</a:t>
            </a:r>
          </a:p>
        </p:txBody>
      </p:sp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6156176" y="2617314"/>
            <a:ext cx="480148" cy="458492"/>
            <a:chOff x="4479" y="1872"/>
            <a:chExt cx="760" cy="518"/>
          </a:xfrm>
        </p:grpSpPr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8CE51-CC75-1045-ACEC-70B8764640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79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6843531" cy="857250"/>
          </a:xfrm>
        </p:spPr>
        <p:txBody>
          <a:bodyPr>
            <a:noAutofit/>
          </a:bodyPr>
          <a:lstStyle/>
          <a:p>
            <a:r>
              <a:rPr lang="en-US" sz="2800" dirty="0"/>
              <a:t>Best Workflow Control Achieved with One Process per </a:t>
            </a:r>
            <a:r>
              <a:rPr lang="en-US" sz="2800" b="1" dirty="0"/>
              <a:t>JOB</a:t>
            </a:r>
            <a:r>
              <a:rPr lang="en-US" sz="2800" dirty="0"/>
              <a:t> Node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611559" y="987574"/>
            <a:ext cx="4248473" cy="3746857"/>
          </a:xfrm>
        </p:spPr>
        <p:txBody>
          <a:bodyPr>
            <a:noAutofit/>
          </a:bodyPr>
          <a:lstStyle/>
          <a:p>
            <a:r>
              <a:rPr lang="en-US" sz="2000" dirty="0"/>
              <a:t>While submit files can ‘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queue</a:t>
            </a:r>
            <a:r>
              <a:rPr lang="en-US" sz="2000" dirty="0"/>
              <a:t>’ many processes, a </a:t>
            </a:r>
            <a:r>
              <a:rPr lang="en-US" sz="2000" b="1" i="1" dirty="0">
                <a:solidFill>
                  <a:srgbClr val="C00000"/>
                </a:solidFill>
              </a:rPr>
              <a:t>single job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i="1" dirty="0">
                <a:solidFill>
                  <a:srgbClr val="C00000"/>
                </a:solidFill>
              </a:rPr>
              <a:t>process per submit</a:t>
            </a:r>
            <a:r>
              <a:rPr lang="en-US" sz="2000" b="1" i="1" dirty="0">
                <a:solidFill>
                  <a:schemeClr val="accent1"/>
                </a:solidFill>
              </a:rPr>
              <a:t> file </a:t>
            </a:r>
            <a:r>
              <a:rPr lang="en-US" sz="2000" dirty="0"/>
              <a:t>is usually best for DAG JOBs</a:t>
            </a:r>
          </a:p>
          <a:p>
            <a:pPr lvl="1"/>
            <a:r>
              <a:rPr lang="en-US" sz="1800" dirty="0"/>
              <a:t>Failure of any queued </a:t>
            </a:r>
            <a:r>
              <a:rPr lang="en-US" sz="1800" i="1" dirty="0"/>
              <a:t>process</a:t>
            </a:r>
            <a:r>
              <a:rPr lang="en-US" sz="1800" dirty="0"/>
              <a:t> in a JOB node results in failure of the </a:t>
            </a:r>
            <a:r>
              <a:rPr lang="en-US" sz="1800" i="1" u="sng" dirty="0"/>
              <a:t>entire node</a:t>
            </a:r>
            <a:r>
              <a:rPr lang="en-US" sz="1800" dirty="0"/>
              <a:t> and immediate removal of all other processes in the node.</a:t>
            </a:r>
          </a:p>
          <a:p>
            <a:pPr lvl="1"/>
            <a:r>
              <a:rPr lang="en-US" sz="1800" dirty="0"/>
              <a:t>RETRY of a JOB node retries the entire submit file.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grpSp>
        <p:nvGrpSpPr>
          <p:cNvPr id="39" name="Group 21"/>
          <p:cNvGrpSpPr>
            <a:grpSpLocks/>
          </p:cNvGrpSpPr>
          <p:nvPr/>
        </p:nvGrpSpPr>
        <p:grpSpPr bwMode="auto">
          <a:xfrm>
            <a:off x="6084168" y="2571750"/>
            <a:ext cx="640197" cy="611323"/>
            <a:chOff x="4479" y="1872"/>
            <a:chExt cx="760" cy="518"/>
          </a:xfrm>
        </p:grpSpPr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4479" y="1935"/>
              <a:ext cx="760" cy="441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3"/>
            <p:cNvSpPr>
              <a:spLocks noChangeShapeType="1"/>
            </p:cNvSpPr>
            <p:nvPr/>
          </p:nvSpPr>
          <p:spPr bwMode="auto">
            <a:xfrm flipH="1">
              <a:off x="4498" y="1872"/>
              <a:ext cx="738" cy="518"/>
            </a:xfrm>
            <a:prstGeom prst="line">
              <a:avLst/>
            </a:prstGeom>
            <a:noFill/>
            <a:ln w="7620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A4DE14-D527-C84D-BF62-A57401414B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86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Resolving held node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726" y="3174946"/>
            <a:ext cx="6772274" cy="1604224"/>
          </a:xfrm>
        </p:spPr>
        <p:txBody>
          <a:bodyPr>
            <a:normAutofit lnSpcReduction="10000"/>
          </a:bodyPr>
          <a:lstStyle/>
          <a:p>
            <a:r>
              <a:rPr lang="en-US" sz="2100" dirty="0"/>
              <a:t>Look at the hold reason (in the job log, or with ‘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-hold</a:t>
            </a:r>
            <a:r>
              <a:rPr lang="en-US" sz="2100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sz="2100" dirty="0"/>
              <a:t>)</a:t>
            </a:r>
          </a:p>
          <a:p>
            <a:r>
              <a:rPr lang="en-US" sz="2100" dirty="0"/>
              <a:t>Fix the issue and release the jobs (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condor_release</a:t>
            </a:r>
            <a:r>
              <a:rPr lang="en-US" sz="2100" dirty="0"/>
              <a:t>) -OR- remove the entire DAG, resolve, then resubmit the DAG (remember the automatic rescue DAG file!)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203598"/>
            <a:ext cx="7920879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16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-</a:t>
            </a:r>
            <a:r>
              <a:rPr lang="en-US" sz="1600" b="1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nobatch</a:t>
            </a:r>
            <a:endParaRPr lang="en-US" sz="1600" b="1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-- Schedd: submit-3.chtc.wisc.edu : &lt;128.104.100.44:9618?... 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 ID     OWNER    SUBMITTED     RUN_TIME ST PRI SIZE CMD</a:t>
            </a:r>
          </a:p>
          <a:p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128.0   alice   4/30 18:08   0+00:20:36 R  0    0.3 condor_dagman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130.0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131.0   alice   4/30 18:18   0+00:00:00 H  0    0.3 B_run.sh</a:t>
            </a:r>
          </a:p>
          <a:p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132.0   alice   4/30 18:18   0+00:00:00 H  0    0.3 B_run.sh</a:t>
            </a:r>
          </a:p>
          <a:p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4 jobs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; 0 completed, 0 removed, 0 idle</a:t>
            </a:r>
            <a:r>
              <a:rPr lang="is-IS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 running, </a:t>
            </a:r>
            <a:r>
              <a:rPr lang="is-I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3 held</a:t>
            </a:r>
            <a:r>
              <a:rPr lang="is-I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 0 suspended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6313B-B30F-1E4D-989A-FF3FCFBF4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701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basic DAG:</a:t>
            </a:r>
            <a:br>
              <a:rPr lang="en-US" dirty="0"/>
            </a:br>
            <a:r>
              <a:rPr lang="en-US" dirty="0"/>
              <a:t>Node-Level Modifiers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5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9294"/>
            <a:ext cx="4687237" cy="374685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Submit jobs </a:t>
            </a:r>
            <a:r>
              <a:rPr lang="en-US" b="1" dirty="0"/>
              <a:t>in a particular order</a:t>
            </a:r>
            <a:r>
              <a:rPr lang="en-US" dirty="0"/>
              <a:t>, </a:t>
            </a:r>
            <a:r>
              <a:rPr lang="en-US" i="1" dirty="0"/>
              <a:t>automatically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Especially if: Need to replicate the same workflow multiple times in the future.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C0AA6-6CAF-1041-A574-6AE40BE529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00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Default File Organization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55576" y="3651870"/>
            <a:ext cx="6353665" cy="813072"/>
          </a:xfrm>
        </p:spPr>
        <p:txBody>
          <a:bodyPr>
            <a:noAutofit/>
          </a:bodyPr>
          <a:lstStyle/>
          <a:p>
            <a:r>
              <a:rPr lang="en-US" sz="2800" dirty="0"/>
              <a:t>What if you want to organize files into other directories?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6016" y="104145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93496" y="1432960"/>
            <a:ext cx="2982367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B1.sub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B2.sub	B3.sub</a:t>
            </a: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(other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E11A2-6CC5-1645-B944-009AFA7254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3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5393" y="58316"/>
            <a:ext cx="6436967" cy="857250"/>
          </a:xfrm>
        </p:spPr>
        <p:txBody>
          <a:bodyPr>
            <a:noAutofit/>
          </a:bodyPr>
          <a:lstStyle/>
          <a:p>
            <a:r>
              <a:rPr lang="en-US" sz="2800" dirty="0"/>
              <a:t>Node-specific File Organization with </a:t>
            </a:r>
            <a:r>
              <a:rPr lang="en-US" sz="2800" b="1" i="1" dirty="0"/>
              <a:t>DIR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3" y="1202027"/>
            <a:ext cx="7298292" cy="8130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rgbClr val="D3063E"/>
                </a:solidFill>
              </a:rPr>
              <a:t>DIR</a:t>
            </a:r>
            <a:r>
              <a:rPr lang="en-US" sz="2100" dirty="0"/>
              <a:t> sets the submission directory of the node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6016" y="1833547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93496" y="2225048"/>
            <a:ext cx="3538944" cy="18588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(A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B/	B1.sub  B2.sub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B3.sub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(B job files)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C/ 	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(C job files) 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9263" y="2196609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A</a:t>
            </a:r>
          </a:p>
          <a:p>
            <a:r>
              <a:rPr lang="en-US" sz="1800" dirty="0">
                <a:latin typeface="Courier"/>
                <a:cs typeface="Courier"/>
              </a:rPr>
              <a:t>JOB B1 B1.sub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B2 B2.sub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B3 B3.sub </a:t>
            </a:r>
            <a:r>
              <a:rPr lang="en-US" sz="1800" b="1" dirty="0">
                <a:latin typeface="Courier"/>
                <a:cs typeface="Courier"/>
              </a:rPr>
              <a:t>DIR 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DIR C</a:t>
            </a: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5576" y="1819236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A3932-2EEB-3047-83D0-7E874A4D5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59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8316"/>
            <a:ext cx="6915539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PRE</a:t>
            </a:r>
            <a:r>
              <a:rPr lang="en-US" sz="2800" dirty="0"/>
              <a:t> and </a:t>
            </a:r>
            <a:r>
              <a:rPr lang="en-US" sz="2800" b="1" i="1" dirty="0"/>
              <a:t>POST</a:t>
            </a:r>
            <a:r>
              <a:rPr lang="en-US" sz="2800" dirty="0"/>
              <a:t> scripts run on the access point, as part of the node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467545" y="4063127"/>
            <a:ext cx="5172982" cy="812879"/>
          </a:xfrm>
        </p:spPr>
        <p:txBody>
          <a:bodyPr>
            <a:normAutofit/>
          </a:bodyPr>
          <a:lstStyle/>
          <a:p>
            <a:r>
              <a:rPr lang="en-US" sz="1800" b="1" dirty="0"/>
              <a:t>Use sparingly for lightweight work; otherwise include work in node jobs</a:t>
            </a:r>
          </a:p>
          <a:p>
            <a:endParaRPr lang="en-US" sz="1800" dirty="0"/>
          </a:p>
        </p:txBody>
      </p:sp>
      <p:sp>
        <p:nvSpPr>
          <p:cNvPr id="43" name="TextBox 42"/>
          <p:cNvSpPr txBox="1"/>
          <p:nvPr/>
        </p:nvSpPr>
        <p:spPr>
          <a:xfrm>
            <a:off x="779263" y="1436955"/>
            <a:ext cx="3432697" cy="258532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POST </a:t>
            </a:r>
            <a:r>
              <a:rPr lang="en-US" sz="1800" dirty="0">
                <a:latin typeface="Courier"/>
                <a:cs typeface="Courier"/>
              </a:rPr>
              <a:t>A </a:t>
            </a:r>
            <a:r>
              <a:rPr lang="en-US" sz="1800" dirty="0" err="1">
                <a:latin typeface="Courier"/>
                <a:cs typeface="Courier"/>
              </a:rPr>
              <a:t>sort.sh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B1 B1.sub</a:t>
            </a:r>
          </a:p>
          <a:p>
            <a:r>
              <a:rPr lang="en-US" sz="1800" dirty="0">
                <a:latin typeface="Courier"/>
                <a:cs typeface="Courier"/>
              </a:rPr>
              <a:t>JOB B2 B2.sub</a:t>
            </a:r>
          </a:p>
          <a:p>
            <a:r>
              <a:rPr lang="en-US" sz="1800" dirty="0">
                <a:latin typeface="Courier"/>
                <a:cs typeface="Courier"/>
              </a:rPr>
              <a:t>JOB B3 B3.sub</a:t>
            </a:r>
          </a:p>
          <a:p>
            <a:r>
              <a:rPr lang="en-US" sz="1800" dirty="0">
                <a:latin typeface="Courier"/>
                <a:cs typeface="Courier"/>
              </a:rPr>
              <a:t>JOB C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SCRIPT PRE </a:t>
            </a:r>
            <a:r>
              <a:rPr lang="en-US" sz="1800" dirty="0">
                <a:latin typeface="Courier"/>
                <a:cs typeface="Courier"/>
              </a:rPr>
              <a:t>C </a:t>
            </a:r>
            <a:r>
              <a:rPr lang="en-US" sz="1800" dirty="0" err="1">
                <a:latin typeface="Courier"/>
                <a:cs typeface="Courier"/>
              </a:rPr>
              <a:t>tar_it.sh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B1 B2 B3</a:t>
            </a:r>
          </a:p>
          <a:p>
            <a:r>
              <a:rPr lang="en-US" sz="1800" dirty="0">
                <a:latin typeface="Courier"/>
                <a:cs typeface="Courier"/>
              </a:rPr>
              <a:t>PARENT B1 B2 B3 CHILD C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623" y="1059582"/>
            <a:ext cx="3038810" cy="3803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C51C51-1CA9-624E-A7FD-3C2AF3B75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29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RETRY</a:t>
            </a:r>
            <a:r>
              <a:rPr lang="en-US" sz="2800" dirty="0"/>
              <a:t> failed nodes to overcome transient errors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92888" cy="3465443"/>
          </a:xfrm>
        </p:spPr>
        <p:txBody>
          <a:bodyPr>
            <a:normAutofit fontScale="92500" lnSpcReduction="10000"/>
          </a:bodyPr>
          <a:lstStyle/>
          <a:p>
            <a:r>
              <a:rPr lang="en-US" sz="2250" dirty="0"/>
              <a:t>Retry a node up to </a:t>
            </a:r>
            <a:r>
              <a:rPr lang="en-US" sz="2250" i="1" dirty="0"/>
              <a:t>N </a:t>
            </a:r>
            <a:r>
              <a:rPr lang="en-US" sz="2250" dirty="0"/>
              <a:t>times if the exit code is non-zero:</a:t>
            </a:r>
          </a:p>
          <a:p>
            <a:pPr marL="0" indent="0" algn="ctr">
              <a:buNone/>
            </a:pP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RETRY </a:t>
            </a:r>
            <a:r>
              <a:rPr lang="en-US" sz="2625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2625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625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</a:t>
            </a: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b="1" i="1" dirty="0">
              <a:solidFill>
                <a:srgbClr val="D3063E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250" b="1" dirty="0">
              <a:ea typeface="Courier" charset="0"/>
              <a:cs typeface="Courier" charset="0"/>
            </a:endParaRPr>
          </a:p>
          <a:p>
            <a:r>
              <a:rPr lang="en-US" sz="2250" b="1" dirty="0">
                <a:ea typeface="Courier" charset="0"/>
                <a:cs typeface="Courier" charset="0"/>
              </a:rPr>
              <a:t>Note: </a:t>
            </a:r>
            <a:r>
              <a:rPr lang="en-US" sz="2250" dirty="0">
                <a:ea typeface="Courier" charset="0"/>
                <a:cs typeface="Courier" charset="0"/>
              </a:rPr>
              <a:t>Unnecessary for nodes (jobs) that can use</a:t>
            </a:r>
            <a:r>
              <a:rPr lang="en-US" sz="195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950" dirty="0" err="1">
                <a:latin typeface="Courier" charset="0"/>
                <a:ea typeface="Courier" charset="0"/>
                <a:cs typeface="Courier" charset="0"/>
              </a:rPr>
              <a:t>max_retries</a:t>
            </a:r>
            <a:r>
              <a:rPr lang="en-US" sz="2250" dirty="0">
                <a:ea typeface="Courier" charset="0"/>
                <a:cs typeface="Courier" charset="0"/>
              </a:rPr>
              <a:t> in the submit file</a:t>
            </a:r>
          </a:p>
          <a:p>
            <a:r>
              <a:rPr lang="en-US" sz="2250" dirty="0">
                <a:ea typeface="Courier" charset="0"/>
                <a:cs typeface="Courier" charset="0"/>
              </a:rPr>
              <a:t>See also: retry except for a particular exit code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UNLESS-EXIT</a:t>
            </a:r>
            <a:r>
              <a:rPr lang="en-US" sz="2250" dirty="0">
                <a:ea typeface="Courier" charset="0"/>
                <a:cs typeface="Courier" charset="0"/>
              </a:rPr>
              <a:t>), or retry scripts (</a:t>
            </a:r>
            <a:r>
              <a:rPr lang="en-US" sz="2250" dirty="0">
                <a:latin typeface="Courier" charset="0"/>
                <a:ea typeface="Courier" charset="0"/>
                <a:cs typeface="Courier" charset="0"/>
              </a:rPr>
              <a:t>DEFER</a:t>
            </a:r>
            <a:r>
              <a:rPr lang="en-US" sz="2250" dirty="0"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99937" y="1923678"/>
            <a:ext cx="3290115" cy="120032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 </a:t>
            </a:r>
          </a:p>
          <a:p>
            <a:r>
              <a:rPr lang="en-US" sz="1800" dirty="0">
                <a:latin typeface="Courier"/>
                <a:cs typeface="Courier"/>
              </a:rPr>
              <a:t>JOB B </a:t>
            </a:r>
            <a:r>
              <a:rPr lang="en-US" sz="1800" dirty="0" err="1">
                <a:latin typeface="Courier"/>
                <a:cs typeface="Courier"/>
              </a:rPr>
              <a:t>B.sub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A CHILD B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60050" y="2153385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8AFA96-3778-9447-A356-85AB2D892A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00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RETRY</a:t>
            </a:r>
            <a:r>
              <a:rPr lang="en-US" sz="2800" dirty="0"/>
              <a:t> applies to whole node, including </a:t>
            </a:r>
            <a:r>
              <a:rPr lang="en-US" sz="2800" b="1" i="1" dirty="0"/>
              <a:t>PRE</a:t>
            </a:r>
            <a:r>
              <a:rPr lang="en-US" sz="2800" i="1" dirty="0"/>
              <a:t>/</a:t>
            </a:r>
            <a:r>
              <a:rPr lang="en-US" sz="2800" b="1" i="1" dirty="0"/>
              <a:t>POST</a:t>
            </a:r>
            <a:r>
              <a:rPr lang="en-US" sz="2800" dirty="0"/>
              <a:t> scripts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539552" y="1059582"/>
            <a:ext cx="7920880" cy="3465443"/>
          </a:xfrm>
        </p:spPr>
        <p:txBody>
          <a:bodyPr>
            <a:normAutofit/>
          </a:bodyPr>
          <a:lstStyle/>
          <a:p>
            <a:r>
              <a:rPr lang="en-US" sz="2100" dirty="0"/>
              <a:t>PRE and POST scripts are included in retries</a:t>
            </a:r>
          </a:p>
          <a:p>
            <a:r>
              <a:rPr lang="en-US" sz="2100" dirty="0">
                <a:solidFill>
                  <a:srgbClr val="C00000"/>
                </a:solidFill>
              </a:rPr>
              <a:t>RETRY of a node with a POST script uses the exit code from the POST script (not from the job)</a:t>
            </a:r>
          </a:p>
          <a:p>
            <a:pPr lvl="1"/>
            <a:r>
              <a:rPr lang="en-US" sz="1800" dirty="0"/>
              <a:t>POST script can do more to determine node success, perhaps by examining JOB output</a:t>
            </a:r>
          </a:p>
          <a:p>
            <a:r>
              <a:rPr lang="en-US" sz="2200" dirty="0"/>
              <a:t>Achieve repetitive iterations!</a:t>
            </a:r>
          </a:p>
          <a:p>
            <a:endParaRPr lang="en-US" sz="2100" dirty="0"/>
          </a:p>
          <a:p>
            <a:endParaRPr lang="en-US" sz="2100" dirty="0"/>
          </a:p>
          <a:p>
            <a:endParaRPr lang="en-US" sz="2100" dirty="0"/>
          </a:p>
        </p:txBody>
      </p:sp>
      <p:sp>
        <p:nvSpPr>
          <p:cNvPr id="38" name="TextBox 37"/>
          <p:cNvSpPr txBox="1"/>
          <p:nvPr/>
        </p:nvSpPr>
        <p:spPr>
          <a:xfrm>
            <a:off x="2979115" y="3291830"/>
            <a:ext cx="3866179" cy="923330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A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SCRIPT POST A </a:t>
            </a:r>
            <a:r>
              <a:rPr lang="en-US" sz="1800" dirty="0" err="1">
                <a:latin typeface="Courier"/>
                <a:cs typeface="Courier"/>
              </a:rPr>
              <a:t>checkA.sh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RETRY A 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91680" y="3307050"/>
            <a:ext cx="1305165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0000"/>
                </a:solidFill>
                <a:cs typeface="Courier"/>
              </a:rPr>
              <a:t>Example: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30A72-39DE-0A4C-BD5F-EA694CDEA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982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organization of DAG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1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205979"/>
            <a:ext cx="698754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Submit File Templates via </a:t>
            </a:r>
            <a:r>
              <a:rPr lang="en-US" b="1" i="1" dirty="0"/>
              <a:t>VARS</a:t>
            </a:r>
            <a:endParaRPr lang="en-US" i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39552" y="987574"/>
            <a:ext cx="7992887" cy="1680476"/>
          </a:xfrm>
        </p:spPr>
        <p:txBody>
          <a:bodyPr>
            <a:normAutofit lnSpcReduction="10000"/>
          </a:bodyPr>
          <a:lstStyle/>
          <a:p>
            <a:r>
              <a:rPr lang="en-US" sz="2100" b="1" dirty="0"/>
              <a:t>VARS</a:t>
            </a:r>
            <a:r>
              <a:rPr lang="en-US" sz="2100" dirty="0"/>
              <a:t> line defines node-specific values that are passed into submit file variables</a:t>
            </a:r>
          </a:p>
          <a:p>
            <a:pPr marL="0" indent="0" algn="ctr">
              <a:buNone/>
            </a:pP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VARS </a:t>
            </a:r>
            <a:r>
              <a:rPr lang="en-US" sz="1800" b="1" i="1" dirty="0" err="1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node_name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var1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 [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var2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=“</a:t>
            </a:r>
            <a:r>
              <a:rPr lang="en-US" sz="1800" b="1" i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value</a:t>
            </a:r>
            <a:r>
              <a:rPr lang="en-US" sz="1800" b="1" dirty="0">
                <a:solidFill>
                  <a:srgbClr val="D3063E"/>
                </a:solidFill>
                <a:latin typeface="Courier" charset="0"/>
                <a:ea typeface="Courier" charset="0"/>
                <a:cs typeface="Courier" charset="0"/>
              </a:rPr>
              <a:t>”]</a:t>
            </a:r>
          </a:p>
          <a:p>
            <a:r>
              <a:rPr lang="en-US" sz="2100" dirty="0">
                <a:ea typeface="Courier" charset="0"/>
                <a:cs typeface="Courier" charset="0"/>
              </a:rPr>
              <a:t>Allows a single submit file shared by all B jobs, rather than one submit file for each JOB.</a:t>
            </a:r>
            <a:endParaRPr lang="en-US" dirty="0">
              <a:latin typeface="+mn-lt"/>
              <a:ea typeface="Courier" charset="0"/>
              <a:cs typeface="Courie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9945" y="2686610"/>
            <a:ext cx="99418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>
                <a:latin typeface="Courier"/>
                <a:cs typeface="Courier"/>
              </a:rPr>
              <a:t>B.sub</a:t>
            </a:r>
            <a:endParaRPr lang="en-US" sz="2100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49480" y="3078111"/>
            <a:ext cx="3970992" cy="1570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InitialDir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arguments =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$(data)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.csv 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$(opt)</a:t>
            </a:r>
          </a:p>
          <a:p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queue				</a:t>
            </a:r>
            <a:endParaRPr lang="en-US" sz="1600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47" y="3049672"/>
            <a:ext cx="3936753" cy="1754326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B1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B1 data=”B1” opt=“10” </a:t>
            </a:r>
          </a:p>
          <a:p>
            <a:r>
              <a:rPr lang="en-US" sz="1800" dirty="0">
                <a:latin typeface="Courier"/>
                <a:cs typeface="Courier"/>
              </a:rPr>
              <a:t>JOB B2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B2 data=“B2” opt=“12”</a:t>
            </a:r>
          </a:p>
          <a:p>
            <a:r>
              <a:rPr lang="en-US" sz="1800" dirty="0">
                <a:latin typeface="Courier"/>
                <a:cs typeface="Courier"/>
              </a:rPr>
              <a:t>JOB B3 </a:t>
            </a:r>
            <a:r>
              <a:rPr lang="en-US" sz="1800" b="1" dirty="0" err="1">
                <a:latin typeface="Courier"/>
                <a:cs typeface="Courier"/>
              </a:rPr>
              <a:t>B.sub</a:t>
            </a:r>
            <a:endParaRPr lang="en-US" sz="1800" b="1" dirty="0">
              <a:latin typeface="Courier"/>
              <a:cs typeface="Courier"/>
            </a:endParaRPr>
          </a:p>
          <a:p>
            <a:r>
              <a:rPr lang="en-US" sz="1800" b="1" dirty="0">
                <a:latin typeface="Courier"/>
                <a:cs typeface="Courier"/>
              </a:rPr>
              <a:t>VARS</a:t>
            </a:r>
            <a:r>
              <a:rPr lang="en-US" sz="1800" dirty="0">
                <a:latin typeface="Courier"/>
                <a:cs typeface="Courier"/>
              </a:rPr>
              <a:t> B3 data=“B3” opt=“14”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560" y="2672299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327FD-383C-2840-8CF9-6C1AEB7778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04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987547" cy="857250"/>
          </a:xfrm>
        </p:spPr>
        <p:txBody>
          <a:bodyPr>
            <a:noAutofit/>
          </a:bodyPr>
          <a:lstStyle/>
          <a:p>
            <a:r>
              <a:rPr lang="en-US" sz="2800" b="1" i="1" dirty="0"/>
              <a:t>SPLICE</a:t>
            </a:r>
            <a:r>
              <a:rPr lang="en-US" sz="2800" dirty="0"/>
              <a:t> subsets of a DAG to simplify lengthy DAG files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88084" y="1591894"/>
            <a:ext cx="2603796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SPLICE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4397" y="1214521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6767" y="3337783"/>
            <a:ext cx="2603796" cy="1077218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B1 B1.sub</a:t>
            </a:r>
          </a:p>
          <a:p>
            <a:r>
              <a:rPr lang="en-US" sz="1600" dirty="0">
                <a:latin typeface="Courier"/>
                <a:cs typeface="Courier"/>
              </a:rPr>
              <a:t>JOB B2 B2.sub</a:t>
            </a:r>
          </a:p>
          <a:p>
            <a:r>
              <a:rPr lang="mr-IN" sz="1600" dirty="0">
                <a:latin typeface="Courier"/>
                <a:cs typeface="Courier"/>
              </a:rPr>
              <a:t>…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B</a:t>
            </a:r>
            <a:r>
              <a:rPr lang="en-US" sz="1600" i="1" dirty="0">
                <a:latin typeface="Courier"/>
                <a:cs typeface="Courier"/>
              </a:rPr>
              <a:t>N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B</a:t>
            </a:r>
            <a:r>
              <a:rPr lang="en-US" sz="1600" i="1" dirty="0" err="1">
                <a:latin typeface="Courier"/>
                <a:cs typeface="Courier"/>
              </a:rPr>
              <a:t>N</a:t>
            </a:r>
            <a:r>
              <a:rPr lang="en-US" sz="1600" dirty="0" err="1">
                <a:latin typeface="Courier"/>
                <a:cs typeface="Courier"/>
              </a:rPr>
              <a:t>.sub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3081" y="2960410"/>
            <a:ext cx="9941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2B58D3"/>
                </a:solidFill>
                <a:latin typeface="Courier"/>
                <a:cs typeface="Courier"/>
              </a:rPr>
              <a:t>B.spl</a:t>
            </a:r>
            <a:endParaRPr lang="en-US" sz="2100" b="1" dirty="0">
              <a:solidFill>
                <a:srgbClr val="2B58D3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046220"/>
            <a:ext cx="3536480" cy="3828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C48A8-F53B-DB49-A574-22EB54022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0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2F8E9DDF-EB43-1A24-F711-020BB90AB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945438"/>
            <a:ext cx="3396193" cy="40003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Autofit/>
          </a:bodyPr>
          <a:lstStyle/>
          <a:p>
            <a:r>
              <a:rPr lang="en-US" sz="2800" dirty="0"/>
              <a:t>Use nested </a:t>
            </a:r>
            <a:r>
              <a:rPr lang="en-US" sz="2800" b="1" dirty="0"/>
              <a:t>SPLICE</a:t>
            </a:r>
            <a:r>
              <a:rPr lang="en-US" sz="2800" dirty="0"/>
              <a:t>s with </a:t>
            </a:r>
            <a:r>
              <a:rPr lang="en-US" sz="2800" b="1" dirty="0"/>
              <a:t>DIR to achieve templating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1126933" y="1096650"/>
            <a:ext cx="877163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15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15617" y="2521072"/>
            <a:ext cx="761747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rgbClr val="2F89D2"/>
                </a:solidFill>
                <a:latin typeface="Courier"/>
                <a:cs typeface="Courier"/>
              </a:rPr>
              <a:t>B.spl</a:t>
            </a:r>
            <a:endParaRPr lang="en-US" sz="1500" b="1" dirty="0">
              <a:solidFill>
                <a:srgbClr val="2F89D2"/>
              </a:solidFill>
              <a:latin typeface="Courier"/>
              <a:cs typeface="Courier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50620" y="1366861"/>
            <a:ext cx="3290115" cy="1169551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JOB A </a:t>
            </a:r>
            <a:r>
              <a:rPr lang="en-US" dirty="0" err="1">
                <a:latin typeface="Courier"/>
                <a:cs typeface="Courier"/>
              </a:rPr>
              <a:t>A.sub</a:t>
            </a:r>
            <a:r>
              <a:rPr lang="en-US" dirty="0">
                <a:latin typeface="Courier"/>
                <a:cs typeface="Courier"/>
              </a:rPr>
              <a:t> DIR A</a:t>
            </a:r>
          </a:p>
          <a:p>
            <a:r>
              <a:rPr lang="en-US" b="1" dirty="0">
                <a:latin typeface="Courier"/>
                <a:cs typeface="Courier"/>
              </a:rPr>
              <a:t>SPLICE B </a:t>
            </a:r>
            <a:r>
              <a:rPr lang="en-US" b="1" dirty="0" err="1">
                <a:latin typeface="Courier"/>
                <a:cs typeface="Courier"/>
              </a:rPr>
              <a:t>B.spl</a:t>
            </a:r>
            <a:r>
              <a:rPr lang="en-US" b="1" dirty="0">
                <a:latin typeface="Courier"/>
                <a:cs typeface="Courier"/>
              </a:rPr>
              <a:t> DIR B</a:t>
            </a:r>
          </a:p>
          <a:p>
            <a:r>
              <a:rPr lang="en-US" dirty="0">
                <a:latin typeface="Courier"/>
                <a:cs typeface="Courier"/>
              </a:rPr>
              <a:t>JOB C </a:t>
            </a:r>
            <a:r>
              <a:rPr lang="en-US" dirty="0" err="1">
                <a:latin typeface="Courier"/>
                <a:cs typeface="Courier"/>
              </a:rPr>
              <a:t>C.sub</a:t>
            </a:r>
            <a:r>
              <a:rPr lang="en-US" dirty="0">
                <a:latin typeface="Courier"/>
                <a:cs typeface="Courier"/>
              </a:rPr>
              <a:t> DIR C</a:t>
            </a:r>
          </a:p>
          <a:p>
            <a:r>
              <a:rPr lang="en-US" dirty="0">
                <a:latin typeface="Courier"/>
                <a:cs typeface="Courier"/>
              </a:rPr>
              <a:t>PARENT A CHILD B</a:t>
            </a:r>
            <a:endParaRPr lang="en-US" i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139303" y="2769852"/>
            <a:ext cx="3290115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SPLICE B1 </a:t>
            </a:r>
            <a:r>
              <a:rPr lang="en-US" dirty="0">
                <a:latin typeface="Courier"/>
                <a:cs typeface="Courier"/>
              </a:rPr>
              <a:t>../</a:t>
            </a:r>
            <a:r>
              <a:rPr lang="en-US" dirty="0" err="1">
                <a:latin typeface="Courier"/>
                <a:cs typeface="Courier"/>
              </a:rPr>
              <a:t>inner.spl</a:t>
            </a:r>
            <a:r>
              <a:rPr lang="en-US" dirty="0">
                <a:latin typeface="Courier"/>
                <a:cs typeface="Courier"/>
              </a:rPr>
              <a:t> DIR B1</a:t>
            </a:r>
          </a:p>
          <a:p>
            <a:r>
              <a:rPr lang="en-US" b="1" dirty="0">
                <a:latin typeface="Courier"/>
                <a:cs typeface="Courier"/>
              </a:rPr>
              <a:t>SPLICE B2 </a:t>
            </a:r>
            <a:r>
              <a:rPr lang="en-US" dirty="0">
                <a:latin typeface="Courier"/>
                <a:cs typeface="Courier"/>
              </a:rPr>
              <a:t>../</a:t>
            </a:r>
            <a:r>
              <a:rPr lang="en-US" dirty="0" err="1">
                <a:latin typeface="Courier"/>
                <a:cs typeface="Courier"/>
              </a:rPr>
              <a:t>inner.spl</a:t>
            </a:r>
            <a:r>
              <a:rPr lang="en-US" dirty="0">
                <a:latin typeface="Courier"/>
                <a:cs typeface="Courier"/>
              </a:rPr>
              <a:t> DIR B2</a:t>
            </a:r>
          </a:p>
          <a:p>
            <a:r>
              <a:rPr lang="mr-IN" b="1" dirty="0">
                <a:latin typeface="Courier"/>
                <a:cs typeface="Courier"/>
              </a:rPr>
              <a:t>…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SPLICE B</a:t>
            </a:r>
            <a:r>
              <a:rPr lang="en-US" b="1" i="1" dirty="0">
                <a:latin typeface="Courier"/>
                <a:cs typeface="Courier"/>
              </a:rPr>
              <a:t>N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../</a:t>
            </a:r>
            <a:r>
              <a:rPr lang="en-US" dirty="0" err="1">
                <a:latin typeface="Courier"/>
                <a:cs typeface="Courier"/>
              </a:rPr>
              <a:t>inner.spl</a:t>
            </a:r>
            <a:r>
              <a:rPr lang="en-US" dirty="0">
                <a:latin typeface="Courier"/>
                <a:cs typeface="Courier"/>
              </a:rPr>
              <a:t> DIR B</a:t>
            </a:r>
            <a:r>
              <a:rPr lang="en-US" i="1" dirty="0">
                <a:latin typeface="Courier"/>
                <a:cs typeface="Courier"/>
              </a:rPr>
              <a:t>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15616" y="3717609"/>
            <a:ext cx="1223412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rgbClr val="005CC1"/>
                </a:solidFill>
                <a:latin typeface="Courier"/>
                <a:cs typeface="Courier"/>
              </a:rPr>
              <a:t>inner.spl</a:t>
            </a:r>
            <a:endParaRPr lang="en-US" sz="1500" b="1" dirty="0">
              <a:solidFill>
                <a:srgbClr val="005CC1"/>
              </a:solidFill>
              <a:latin typeface="Courier"/>
              <a:cs typeface="Courie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139303" y="3966390"/>
            <a:ext cx="3290115" cy="738664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JOB 1 </a:t>
            </a:r>
            <a:r>
              <a:rPr lang="en-US" dirty="0">
                <a:latin typeface="Courier"/>
                <a:cs typeface="Courier"/>
              </a:rPr>
              <a:t>../1.sub</a:t>
            </a:r>
          </a:p>
          <a:p>
            <a:r>
              <a:rPr lang="en-US" b="1" dirty="0">
                <a:latin typeface="Courier"/>
                <a:cs typeface="Courier"/>
              </a:rPr>
              <a:t>JOB 2 </a:t>
            </a:r>
            <a:r>
              <a:rPr lang="en-US" dirty="0">
                <a:latin typeface="Courier"/>
                <a:cs typeface="Courier"/>
              </a:rPr>
              <a:t>../2.sub</a:t>
            </a:r>
          </a:p>
          <a:p>
            <a:r>
              <a:rPr lang="en-US" dirty="0">
                <a:latin typeface="Courier"/>
                <a:cs typeface="Courier"/>
              </a:rPr>
              <a:t>PARENT 1 CHILD 2</a:t>
            </a:r>
          </a:p>
        </p:txBody>
      </p:sp>
    </p:spTree>
    <p:extLst>
      <p:ext uri="{BB962C8B-B14F-4D97-AF65-F5344CB8AC3E}">
        <p14:creationId xmlns:p14="http://schemas.microsoft.com/office/powerpoint/2010/main" val="2012517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5056569" y="1840380"/>
            <a:ext cx="3475871" cy="27475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my.dag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	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A/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A.sub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(A job files)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B/ </a:t>
            </a:r>
            <a:r>
              <a:rPr lang="en-US" sz="1600" b="1" dirty="0" err="1">
                <a:solidFill>
                  <a:srgbClr val="2F89D2"/>
                </a:solidFill>
                <a:latin typeface="Courier" charset="0"/>
                <a:ea typeface="Courier" charset="0"/>
                <a:cs typeface="Courier" charset="0"/>
              </a:rPr>
              <a:t>B.spl</a:t>
            </a:r>
            <a:r>
              <a:rPr lang="en-US" sz="1600" b="1" dirty="0">
                <a:solidFill>
                  <a:srgbClr val="2F89D2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b="1" dirty="0" err="1">
                <a:solidFill>
                  <a:srgbClr val="005CC1"/>
                </a:solidFill>
                <a:latin typeface="Courier" charset="0"/>
                <a:ea typeface="Courier" charset="0"/>
                <a:cs typeface="Courier" charset="0"/>
              </a:rPr>
              <a:t>inner.spl</a:t>
            </a:r>
            <a:endParaRPr lang="en-US" sz="1600" b="1" dirty="0">
              <a:solidFill>
                <a:srgbClr val="005CC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Courier" charset="0"/>
                <a:ea typeface="Courier" charset="0"/>
                <a:cs typeface="Courier" charset="0"/>
              </a:rPr>
              <a:t>   1.sub   2.sub</a:t>
            </a: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  B1/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(1-2 job files)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  B2/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(1-2 job files)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mr-IN" sz="1600" dirty="0">
                <a:latin typeface="Courier" charset="0"/>
                <a:ea typeface="Courier" charset="0"/>
                <a:cs typeface="Courier" charset="0"/>
              </a:rPr>
              <a:t>…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   B</a:t>
            </a:r>
            <a:r>
              <a:rPr lang="en-US" sz="1600" b="1" i="1" dirty="0">
                <a:latin typeface="Courier" charset="0"/>
                <a:ea typeface="Courier" charset="0"/>
                <a:cs typeface="Courier" charset="0"/>
              </a:rPr>
              <a:t>N</a:t>
            </a:r>
            <a:r>
              <a:rPr lang="en-US" sz="1600" b="1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(1-2 job files)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C/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C.sub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1600" i="1" dirty="0">
                <a:latin typeface="Courier" charset="0"/>
                <a:ea typeface="Courier" charset="0"/>
                <a:cs typeface="Courier" charset="0"/>
              </a:rPr>
              <a:t>(C job files)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842253" y="1448879"/>
            <a:ext cx="180369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Courier"/>
                <a:cs typeface="Courier"/>
              </a:rPr>
              <a:t>(</a:t>
            </a:r>
            <a:r>
              <a:rPr lang="en-US" sz="2100" dirty="0" err="1">
                <a:latin typeface="Courier"/>
                <a:cs typeface="Courier"/>
              </a:rPr>
              <a:t>dag_dir</a:t>
            </a:r>
            <a:r>
              <a:rPr lang="en-US" sz="2100" dirty="0">
                <a:latin typeface="Courier"/>
                <a:cs typeface="Courier"/>
              </a:rPr>
              <a:t>)/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D980F4-963B-13DC-9614-D0B86A4E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Autofit/>
          </a:bodyPr>
          <a:lstStyle/>
          <a:p>
            <a:r>
              <a:rPr lang="en-US" sz="2800" dirty="0"/>
              <a:t>Use nested </a:t>
            </a:r>
            <a:r>
              <a:rPr lang="en-US" sz="2800" b="1" dirty="0"/>
              <a:t>SPLICE</a:t>
            </a:r>
            <a:r>
              <a:rPr lang="en-US" sz="2800" dirty="0"/>
              <a:t>s with </a:t>
            </a:r>
            <a:r>
              <a:rPr lang="en-US" sz="2800" b="1" dirty="0"/>
              <a:t>DIR to achieve templating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053CA-2A98-8DB7-4154-900AA6C07B2A}"/>
              </a:ext>
            </a:extLst>
          </p:cNvPr>
          <p:cNvSpPr txBox="1"/>
          <p:nvPr/>
        </p:nvSpPr>
        <p:spPr>
          <a:xfrm>
            <a:off x="1126933" y="1096650"/>
            <a:ext cx="877163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15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633B3-403F-8235-C5D8-17EBBB2DA2C5}"/>
              </a:ext>
            </a:extLst>
          </p:cNvPr>
          <p:cNvSpPr txBox="1"/>
          <p:nvPr/>
        </p:nvSpPr>
        <p:spPr>
          <a:xfrm>
            <a:off x="1115617" y="2521072"/>
            <a:ext cx="761747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rgbClr val="2F89D2"/>
                </a:solidFill>
                <a:latin typeface="Courier"/>
                <a:cs typeface="Courier"/>
              </a:rPr>
              <a:t>B.spl</a:t>
            </a:r>
            <a:endParaRPr lang="en-US" sz="1500" b="1" dirty="0">
              <a:solidFill>
                <a:srgbClr val="2F89D2"/>
              </a:solidFill>
              <a:latin typeface="Courier"/>
              <a:cs typeface="Couri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7717F-F808-ADA8-8E27-45E9E7D0F272}"/>
              </a:ext>
            </a:extLst>
          </p:cNvPr>
          <p:cNvSpPr txBox="1"/>
          <p:nvPr/>
        </p:nvSpPr>
        <p:spPr>
          <a:xfrm>
            <a:off x="1150620" y="1366861"/>
            <a:ext cx="3290115" cy="1169551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JOB A </a:t>
            </a:r>
            <a:r>
              <a:rPr lang="en-US" dirty="0" err="1">
                <a:latin typeface="Courier"/>
                <a:cs typeface="Courier"/>
              </a:rPr>
              <a:t>A.sub</a:t>
            </a:r>
            <a:r>
              <a:rPr lang="en-US" dirty="0">
                <a:latin typeface="Courier"/>
                <a:cs typeface="Courier"/>
              </a:rPr>
              <a:t> DIR A</a:t>
            </a:r>
          </a:p>
          <a:p>
            <a:r>
              <a:rPr lang="en-US" b="1" dirty="0">
                <a:latin typeface="Courier"/>
                <a:cs typeface="Courier"/>
              </a:rPr>
              <a:t>SPLICE B </a:t>
            </a:r>
            <a:r>
              <a:rPr lang="en-US" b="1" dirty="0" err="1">
                <a:latin typeface="Courier"/>
                <a:cs typeface="Courier"/>
              </a:rPr>
              <a:t>B.spl</a:t>
            </a:r>
            <a:r>
              <a:rPr lang="en-US" b="1" dirty="0">
                <a:latin typeface="Courier"/>
                <a:cs typeface="Courier"/>
              </a:rPr>
              <a:t> DIR B</a:t>
            </a:r>
          </a:p>
          <a:p>
            <a:r>
              <a:rPr lang="en-US" dirty="0">
                <a:latin typeface="Courier"/>
                <a:cs typeface="Courier"/>
              </a:rPr>
              <a:t>JOB C </a:t>
            </a:r>
            <a:r>
              <a:rPr lang="en-US" dirty="0" err="1">
                <a:latin typeface="Courier"/>
                <a:cs typeface="Courier"/>
              </a:rPr>
              <a:t>C.sub</a:t>
            </a:r>
            <a:r>
              <a:rPr lang="en-US" dirty="0">
                <a:latin typeface="Courier"/>
                <a:cs typeface="Courier"/>
              </a:rPr>
              <a:t> DIR C</a:t>
            </a:r>
          </a:p>
          <a:p>
            <a:r>
              <a:rPr lang="en-US" dirty="0">
                <a:latin typeface="Courier"/>
                <a:cs typeface="Courier"/>
              </a:rPr>
              <a:t>PARENT A CHILD B</a:t>
            </a:r>
            <a:endParaRPr lang="en-US" i="1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59758-C72F-8BC3-1A60-69874A896550}"/>
              </a:ext>
            </a:extLst>
          </p:cNvPr>
          <p:cNvSpPr txBox="1"/>
          <p:nvPr/>
        </p:nvSpPr>
        <p:spPr>
          <a:xfrm>
            <a:off x="1139303" y="2769852"/>
            <a:ext cx="3290115" cy="954107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SPLICE B1 </a:t>
            </a:r>
            <a:r>
              <a:rPr lang="en-US" b="1" dirty="0">
                <a:latin typeface="Courier"/>
                <a:cs typeface="Courier"/>
              </a:rPr>
              <a:t>../</a:t>
            </a:r>
            <a:r>
              <a:rPr lang="en-US" b="1" dirty="0" err="1">
                <a:latin typeface="Courier"/>
                <a:cs typeface="Courier"/>
              </a:rPr>
              <a:t>inner.spl</a:t>
            </a:r>
            <a:r>
              <a:rPr lang="en-US" b="1" dirty="0">
                <a:latin typeface="Courier"/>
                <a:cs typeface="Courier"/>
              </a:rPr>
              <a:t> DIR B1</a:t>
            </a:r>
          </a:p>
          <a:p>
            <a:r>
              <a:rPr lang="en-US" dirty="0">
                <a:latin typeface="Courier"/>
                <a:cs typeface="Courier"/>
              </a:rPr>
              <a:t>SPLICE B2 </a:t>
            </a:r>
            <a:r>
              <a:rPr lang="en-US" b="1" dirty="0">
                <a:latin typeface="Courier"/>
                <a:cs typeface="Courier"/>
              </a:rPr>
              <a:t>../</a:t>
            </a:r>
            <a:r>
              <a:rPr lang="en-US" b="1" dirty="0" err="1">
                <a:latin typeface="Courier"/>
                <a:cs typeface="Courier"/>
              </a:rPr>
              <a:t>inner.spl</a:t>
            </a:r>
            <a:r>
              <a:rPr lang="en-US" b="1" dirty="0">
                <a:latin typeface="Courier"/>
                <a:cs typeface="Courier"/>
              </a:rPr>
              <a:t> DIR B2</a:t>
            </a:r>
          </a:p>
          <a:p>
            <a:r>
              <a:rPr lang="mr-IN" dirty="0">
                <a:latin typeface="Courier"/>
                <a:cs typeface="Courier"/>
              </a:rPr>
              <a:t>…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SPLICE B</a:t>
            </a:r>
            <a:r>
              <a:rPr lang="en-US" i="1" dirty="0">
                <a:latin typeface="Courier"/>
                <a:cs typeface="Courier"/>
              </a:rPr>
              <a:t>N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../</a:t>
            </a:r>
            <a:r>
              <a:rPr lang="en-US" b="1" dirty="0" err="1">
                <a:latin typeface="Courier"/>
                <a:cs typeface="Courier"/>
              </a:rPr>
              <a:t>inner.spl</a:t>
            </a:r>
            <a:r>
              <a:rPr lang="en-US" b="1" dirty="0">
                <a:latin typeface="Courier"/>
                <a:cs typeface="Courier"/>
              </a:rPr>
              <a:t> DIR B</a:t>
            </a:r>
            <a:r>
              <a:rPr lang="en-US" b="1" i="1" dirty="0">
                <a:latin typeface="Courier"/>
                <a:cs typeface="Courier"/>
              </a:rPr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CEA40-48B6-BE27-06CE-7DBDDE0F464B}"/>
              </a:ext>
            </a:extLst>
          </p:cNvPr>
          <p:cNvSpPr txBox="1"/>
          <p:nvPr/>
        </p:nvSpPr>
        <p:spPr>
          <a:xfrm>
            <a:off x="1115616" y="3717609"/>
            <a:ext cx="1223412" cy="323165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rgbClr val="005CC1"/>
                </a:solidFill>
                <a:latin typeface="Courier"/>
                <a:cs typeface="Courier"/>
              </a:rPr>
              <a:t>inner.spl</a:t>
            </a:r>
            <a:endParaRPr lang="en-US" sz="1500" b="1" dirty="0">
              <a:solidFill>
                <a:srgbClr val="005CC1"/>
              </a:solidFill>
              <a:latin typeface="Courier"/>
              <a:cs typeface="Couri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0E3B7-66B3-204E-278D-510DB16E5B62}"/>
              </a:ext>
            </a:extLst>
          </p:cNvPr>
          <p:cNvSpPr txBox="1"/>
          <p:nvPr/>
        </p:nvSpPr>
        <p:spPr>
          <a:xfrm>
            <a:off x="1139303" y="3966390"/>
            <a:ext cx="3290115" cy="738664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JOB 1 </a:t>
            </a:r>
            <a:r>
              <a:rPr lang="en-US" b="1" dirty="0">
                <a:latin typeface="Courier"/>
                <a:cs typeface="Courier"/>
              </a:rPr>
              <a:t>../1.sub</a:t>
            </a:r>
          </a:p>
          <a:p>
            <a:r>
              <a:rPr lang="en-US" dirty="0">
                <a:latin typeface="Courier"/>
                <a:cs typeface="Courier"/>
              </a:rPr>
              <a:t>JOB 2 </a:t>
            </a:r>
            <a:r>
              <a:rPr lang="en-US" b="1" dirty="0">
                <a:latin typeface="Courier"/>
                <a:cs typeface="Courier"/>
              </a:rPr>
              <a:t>../2.sub</a:t>
            </a:r>
          </a:p>
          <a:p>
            <a:r>
              <a:rPr lang="en-US" dirty="0">
                <a:latin typeface="Courier"/>
                <a:cs typeface="Courier"/>
              </a:rPr>
              <a:t>PARENT 1 CHILD 2</a:t>
            </a:r>
          </a:p>
        </p:txBody>
      </p:sp>
    </p:spTree>
    <p:extLst>
      <p:ext uri="{BB962C8B-B14F-4D97-AF65-F5344CB8AC3E}">
        <p14:creationId xmlns:p14="http://schemas.microsoft.com/office/powerpoint/2010/main" val="315237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DAG = ”directed acyclic graph”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200151"/>
            <a:ext cx="4792371" cy="34825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topological ordering of vertices (“</a:t>
            </a:r>
            <a:r>
              <a:rPr lang="en-US" b="1" dirty="0">
                <a:solidFill>
                  <a:srgbClr val="00B0F0"/>
                </a:solidFill>
              </a:rPr>
              <a:t>nodes</a:t>
            </a:r>
            <a:r>
              <a:rPr lang="en-US" dirty="0"/>
              <a:t>”) is established by directional connections (“</a:t>
            </a:r>
            <a:r>
              <a:rPr lang="en-US" b="1" dirty="0">
                <a:solidFill>
                  <a:srgbClr val="2F7CDE"/>
                </a:solidFill>
              </a:rPr>
              <a:t>edges</a:t>
            </a:r>
            <a:r>
              <a:rPr lang="en-US" dirty="0"/>
              <a:t>”)</a:t>
            </a:r>
          </a:p>
          <a:p>
            <a:r>
              <a:rPr lang="en-US" dirty="0"/>
              <a:t>“acyclic” aspect requires a start and end, with no looped repetition</a:t>
            </a:r>
          </a:p>
          <a:p>
            <a:pPr lvl="1"/>
            <a:r>
              <a:rPr lang="en-US" dirty="0"/>
              <a:t>can contain cyclic subcomponents, covered in later slides for DAG workflows</a:t>
            </a:r>
          </a:p>
        </p:txBody>
      </p:sp>
      <p:sp>
        <p:nvSpPr>
          <p:cNvPr id="4" name="Rectangle 3"/>
          <p:cNvSpPr/>
          <p:nvPr/>
        </p:nvSpPr>
        <p:spPr>
          <a:xfrm>
            <a:off x="4725392" y="4854182"/>
            <a:ext cx="38790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 err="1">
                <a:solidFill>
                  <a:schemeClr val="accent1"/>
                </a:solidFill>
                <a:hlinkClick r:id="rId2"/>
              </a:rPr>
              <a:t>wikipedia.org</a:t>
            </a:r>
            <a:r>
              <a:rPr lang="en-US" sz="1500" dirty="0">
                <a:solidFill>
                  <a:schemeClr val="accent1"/>
                </a:solidFill>
                <a:hlinkClick r:id="rId2"/>
              </a:rPr>
              <a:t>/wiki/</a:t>
            </a:r>
            <a:r>
              <a:rPr lang="en-US" sz="1500" dirty="0" err="1">
                <a:solidFill>
                  <a:schemeClr val="accent1"/>
                </a:solidFill>
                <a:hlinkClick r:id="rId2"/>
              </a:rPr>
              <a:t>Directed_acyclic_graph</a:t>
            </a:r>
            <a:endParaRPr lang="en-US" sz="1500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131591"/>
            <a:ext cx="3312368" cy="33123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6675" y="4406066"/>
            <a:ext cx="3247038" cy="253916"/>
          </a:xfrm>
          <a:prstGeom prst="rect">
            <a:avLst/>
          </a:prstGeom>
          <a:noFill/>
          <a:ln w="76200" cmpd="sng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cs typeface="Courier"/>
              </a:rPr>
              <a:t>Wikimedia Commons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E4137-0C74-8A47-B979-EE84C8FB9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05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Repeating DAG Components!!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3" y="1021896"/>
            <a:ext cx="5265191" cy="38265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8197" y="4866501"/>
            <a:ext cx="48006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confluence.pegasus.isi.edu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/display/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pegasus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/LIGO+IHOPE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7E8B-1D42-1441-A300-A07A196388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44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51470"/>
            <a:ext cx="6987547" cy="857250"/>
          </a:xfrm>
        </p:spPr>
        <p:txBody>
          <a:bodyPr>
            <a:noAutofit/>
          </a:bodyPr>
          <a:lstStyle/>
          <a:p>
            <a:r>
              <a:rPr lang="en-US" sz="2800" dirty="0"/>
              <a:t>What if some DAG components can’t be known at submit time?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5724128" y="2253546"/>
            <a:ext cx="2565480" cy="19023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If</a:t>
            </a:r>
            <a:r>
              <a:rPr lang="en-US" sz="2800" i="1" dirty="0">
                <a:solidFill>
                  <a:schemeClr val="tx1"/>
                </a:solidFill>
              </a:rPr>
              <a:t> N</a:t>
            </a:r>
            <a:r>
              <a:rPr lang="en-US" sz="2800" dirty="0">
                <a:solidFill>
                  <a:schemeClr val="tx1"/>
                </a:solidFill>
              </a:rPr>
              <a:t> can only be determined as part of the work of </a:t>
            </a:r>
            <a:r>
              <a:rPr lang="en-US" sz="2800" b="1" dirty="0">
                <a:solidFill>
                  <a:srgbClr val="7030A0"/>
                </a:solidFill>
              </a:rPr>
              <a:t>A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mr-IN" sz="2800" dirty="0">
                <a:solidFill>
                  <a:schemeClr val="tx1"/>
                </a:solidFill>
              </a:rPr>
              <a:t>…</a:t>
            </a:r>
            <a:endParaRPr lang="en-US" sz="2800" i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59582"/>
            <a:ext cx="4988918" cy="3965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1EDBF-3841-5346-BE7D-84811493D7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609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/>
              <a:t>SUBDAG</a:t>
            </a:r>
            <a:r>
              <a:rPr lang="en-US" dirty="0"/>
              <a:t> within a DAG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3337" y="1131590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2021" y="2960410"/>
            <a:ext cx="2755883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r>
              <a:rPr lang="en-US" sz="21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(written by </a:t>
            </a:r>
            <a:r>
              <a:rPr lang="en-US" sz="2100" b="1" dirty="0">
                <a:solidFill>
                  <a:srgbClr val="7030A0"/>
                </a:solidFill>
                <a:cs typeface="Courier"/>
              </a:rPr>
              <a:t>A</a:t>
            </a:r>
            <a:r>
              <a:rPr lang="en-US" sz="2100" dirty="0">
                <a:solidFill>
                  <a:srgbClr val="000000"/>
                </a:solidFill>
                <a:cs typeface="Courier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032648"/>
            <a:ext cx="3574983" cy="382153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012520" y="1508963"/>
            <a:ext cx="3055423" cy="1323439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2B58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2B58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2B58D3"/>
              </a:solidFill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</a:t>
            </a:r>
            <a:r>
              <a:rPr lang="en-US" sz="1600" b="1" dirty="0">
                <a:latin typeface="Courier"/>
                <a:cs typeface="Courier"/>
              </a:rPr>
              <a:t>CHILD B</a:t>
            </a:r>
          </a:p>
          <a:p>
            <a:r>
              <a:rPr lang="en-US" sz="1600" b="1" dirty="0">
                <a:latin typeface="Courier"/>
                <a:cs typeface="Courier"/>
              </a:rPr>
              <a:t>PARENT B </a:t>
            </a:r>
            <a:r>
              <a:rPr lang="en-US" sz="1600" dirty="0">
                <a:latin typeface="Courier"/>
                <a:cs typeface="Courier"/>
              </a:rPr>
              <a:t>CHILD C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9696" y="3337783"/>
            <a:ext cx="2603796" cy="1015663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urier"/>
                <a:cs typeface="Courier"/>
              </a:rPr>
              <a:t>JOB B1 B1.sub</a:t>
            </a:r>
          </a:p>
          <a:p>
            <a:r>
              <a:rPr lang="en-US" sz="1500" dirty="0">
                <a:latin typeface="Courier"/>
                <a:cs typeface="Courier"/>
              </a:rPr>
              <a:t>JOB B2 B2.sub</a:t>
            </a:r>
          </a:p>
          <a:p>
            <a:r>
              <a:rPr lang="mr-IN" sz="1500" dirty="0">
                <a:latin typeface="Courier"/>
                <a:cs typeface="Courier"/>
              </a:rPr>
              <a:t>…</a:t>
            </a:r>
            <a:endParaRPr lang="en-US" sz="1500" dirty="0">
              <a:latin typeface="Courier"/>
              <a:cs typeface="Courier"/>
            </a:endParaRPr>
          </a:p>
          <a:p>
            <a:r>
              <a:rPr lang="en-US" sz="1500" dirty="0">
                <a:latin typeface="Courier"/>
                <a:cs typeface="Courier"/>
              </a:rPr>
              <a:t>JOB B</a:t>
            </a:r>
            <a:r>
              <a:rPr lang="en-US" sz="1500" i="1" dirty="0">
                <a:latin typeface="Courier"/>
                <a:cs typeface="Courier"/>
              </a:rPr>
              <a:t>N</a:t>
            </a:r>
            <a:r>
              <a:rPr lang="en-US" sz="1500" dirty="0">
                <a:latin typeface="Courier"/>
                <a:cs typeface="Courier"/>
              </a:rPr>
              <a:t> </a:t>
            </a:r>
            <a:r>
              <a:rPr lang="en-US" sz="1500" dirty="0" err="1">
                <a:latin typeface="Courier"/>
                <a:cs typeface="Courier"/>
              </a:rPr>
              <a:t>B</a:t>
            </a:r>
            <a:r>
              <a:rPr lang="en-US" sz="1500" i="1" dirty="0" err="1">
                <a:latin typeface="Courier"/>
                <a:cs typeface="Courier"/>
              </a:rPr>
              <a:t>N</a:t>
            </a:r>
            <a:r>
              <a:rPr lang="en-US" sz="1500" dirty="0" err="1">
                <a:latin typeface="Courier"/>
                <a:cs typeface="Courier"/>
              </a:rPr>
              <a:t>.sub</a:t>
            </a:r>
            <a:endParaRPr lang="en-US" sz="1500" dirty="0">
              <a:latin typeface="Courier"/>
              <a:cs typeface="Courier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BE6644-17E3-084D-99C3-3F07CA496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98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843531" cy="857250"/>
          </a:xfrm>
        </p:spPr>
        <p:txBody>
          <a:bodyPr>
            <a:noAutofit/>
          </a:bodyPr>
          <a:lstStyle/>
          <a:p>
            <a:r>
              <a:rPr lang="en-US" sz="2800" dirty="0"/>
              <a:t>Use a </a:t>
            </a:r>
            <a:r>
              <a:rPr lang="en-US" sz="2800" b="1" i="1" dirty="0"/>
              <a:t>SUBDAG</a:t>
            </a:r>
            <a:r>
              <a:rPr lang="en-US" sz="2800" dirty="0"/>
              <a:t> to achieve a Cyclic Component within a DAG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20361" y="2805106"/>
            <a:ext cx="3299711" cy="1815882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/>
                <a:cs typeface="Courier"/>
              </a:rPr>
              <a:t>JOB A </a:t>
            </a:r>
            <a:r>
              <a:rPr lang="en-US" sz="1600" dirty="0" err="1">
                <a:latin typeface="Courier"/>
                <a:cs typeface="Courier"/>
              </a:rPr>
              <a:t>A.sub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SUBDAG EXTERNAL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B.dag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SCRIPT POST B </a:t>
            </a:r>
            <a:r>
              <a:rPr lang="en-US" sz="1600" b="1" dirty="0" err="1">
                <a:solidFill>
                  <a:srgbClr val="1C6CD3"/>
                </a:solidFill>
                <a:latin typeface="Courier"/>
                <a:cs typeface="Courier"/>
              </a:rPr>
              <a:t>iterateB.sh</a:t>
            </a:r>
            <a:endParaRPr lang="en-US" sz="1600" b="1" dirty="0">
              <a:solidFill>
                <a:srgbClr val="1C6CD3"/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rgbClr val="1C6CD3"/>
                </a:solidFill>
                <a:latin typeface="Courier"/>
                <a:cs typeface="Courier"/>
              </a:rPr>
              <a:t>RETRY B 1000</a:t>
            </a:r>
          </a:p>
          <a:p>
            <a:r>
              <a:rPr lang="en-US" sz="1600" dirty="0">
                <a:latin typeface="Courier"/>
                <a:cs typeface="Courier"/>
              </a:rPr>
              <a:t>JOB C </a:t>
            </a:r>
            <a:r>
              <a:rPr lang="en-US" sz="1600" dirty="0" err="1">
                <a:latin typeface="Courier"/>
                <a:cs typeface="Courier"/>
              </a:rPr>
              <a:t>C.sub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PARENT A CHILD B</a:t>
            </a:r>
          </a:p>
          <a:p>
            <a:r>
              <a:rPr lang="en-US" sz="1600" dirty="0">
                <a:latin typeface="Courier"/>
                <a:cs typeface="Courier"/>
              </a:rPr>
              <a:t>PARENT B CHILD 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96674" y="2427734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11560" y="1131590"/>
            <a:ext cx="5256584" cy="1385437"/>
          </a:xfrm>
        </p:spPr>
        <p:txBody>
          <a:bodyPr>
            <a:noAutofit/>
          </a:bodyPr>
          <a:lstStyle/>
          <a:p>
            <a:r>
              <a:rPr lang="en-US" sz="1800" dirty="0"/>
              <a:t>POST script determines whether another iteration is necessary; if so, exits non-zero</a:t>
            </a:r>
          </a:p>
          <a:p>
            <a:r>
              <a:rPr lang="en-US" sz="1800" dirty="0"/>
              <a:t>RETRY applies to entire SUBDAG, which may include multiple, sequential nodes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186" y="987574"/>
            <a:ext cx="2411314" cy="39364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6240E-3FCE-344A-824D-C0AED61A7D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350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More in the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HTCondor Manual</a:t>
            </a:r>
            <a:r>
              <a:rPr lang="en-US" dirty="0">
                <a:solidFill>
                  <a:schemeClr val="tx2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310221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DAGMan</a:t>
            </a:r>
            <a:r>
              <a:rPr lang="en-US" dirty="0"/>
              <a:t> Exercises!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Essential: Exercises 1-4</a:t>
            </a:r>
          </a:p>
          <a:p>
            <a:r>
              <a:rPr lang="en-US" dirty="0"/>
              <a:t>Ask questions! ‘See you in Slack!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72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workflows with </a:t>
            </a:r>
            <a:r>
              <a:rPr lang="en-US" dirty="0" err="1"/>
              <a:t>DAGMan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24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DAGMan</a:t>
            </a:r>
            <a:r>
              <a:rPr lang="en-US" dirty="0"/>
              <a:t> in the HTCondor Manual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9F6CF-CDAA-1943-992F-F161CB09AB6C}"/>
              </a:ext>
            </a:extLst>
          </p:cNvPr>
          <p:cNvSpPr/>
          <p:nvPr/>
        </p:nvSpPr>
        <p:spPr>
          <a:xfrm>
            <a:off x="2627784" y="4866501"/>
            <a:ext cx="56886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hlinkClick r:id="rId2"/>
              </a:rPr>
              <a:t>https://htcondor.readthedocs.io/en/latest/users-manual/dagman-workflows.html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15808-84D8-5140-BA6F-1E0A8E010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1ADCAB-1811-61A3-D7C4-8E3BCA8FE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72" y="935432"/>
            <a:ext cx="6654702" cy="38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79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HTC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dirty="0"/>
              <a:t>User must communicate the “nodes” and directional “edges” of the DAG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31851"/>
            <a:ext cx="3187700" cy="3924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7EA48-FD09-1A4D-8587-DD9BBB7CF9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94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877" y="51470"/>
            <a:ext cx="6436967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Simple Example for this Tutorial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467544" y="1209294"/>
            <a:ext cx="4759245" cy="3746857"/>
          </a:xfrm>
        </p:spPr>
        <p:txBody>
          <a:bodyPr>
            <a:normAutofit/>
          </a:bodyPr>
          <a:lstStyle/>
          <a:p>
            <a:r>
              <a:rPr lang="en-US" b="1" dirty="0"/>
              <a:t>The DAG input file will </a:t>
            </a:r>
            <a:r>
              <a:rPr lang="en-US" dirty="0"/>
              <a:t>communicate the “nodes” and directional “edges” of the DAG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2C8A-EFE3-0B4E-9F4A-CF2203465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68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263" y="1436955"/>
            <a:ext cx="3432697" cy="2031325"/>
          </a:xfrm>
          <a:prstGeom prst="rect">
            <a:avLst/>
          </a:prstGeom>
          <a:solidFill>
            <a:srgbClr val="FDF0E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A.sub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B1</a:t>
            </a:r>
            <a:r>
              <a:rPr lang="en-US" sz="1800" dirty="0">
                <a:latin typeface="Courier"/>
                <a:cs typeface="Courier"/>
              </a:rPr>
              <a:t> B1.sub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B2</a:t>
            </a:r>
            <a:r>
              <a:rPr lang="en-US" sz="1800" dirty="0">
                <a:latin typeface="Courier"/>
                <a:cs typeface="Courier"/>
              </a:rPr>
              <a:t> B2.sub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B3</a:t>
            </a:r>
            <a:r>
              <a:rPr lang="en-US" sz="1800" dirty="0">
                <a:latin typeface="Courier"/>
                <a:cs typeface="Courier"/>
              </a:rPr>
              <a:t> B3.sub</a:t>
            </a:r>
          </a:p>
          <a:p>
            <a:r>
              <a:rPr lang="en-US" sz="1800" dirty="0">
                <a:latin typeface="Courier"/>
                <a:cs typeface="Courier"/>
              </a:rPr>
              <a:t>JOB </a:t>
            </a:r>
            <a:r>
              <a:rPr lang="en-US" sz="1800" b="1" dirty="0">
                <a:latin typeface="Courier"/>
                <a:cs typeface="Courier"/>
              </a:rPr>
              <a:t>C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C.sub</a:t>
            </a:r>
            <a:endParaRPr lang="en-US" sz="1800" dirty="0">
              <a:latin typeface="Courier"/>
              <a:cs typeface="Courier"/>
            </a:endParaRP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A</a:t>
            </a:r>
            <a:r>
              <a:rPr lang="en-US" sz="1800" dirty="0">
                <a:latin typeface="Courier"/>
                <a:cs typeface="Courier"/>
              </a:rPr>
              <a:t> CHILD </a:t>
            </a:r>
            <a:r>
              <a:rPr lang="en-US" sz="1800" b="1" dirty="0">
                <a:latin typeface="Courier"/>
                <a:cs typeface="Courier"/>
              </a:rPr>
              <a:t>B1 B2 B3</a:t>
            </a:r>
          </a:p>
          <a:p>
            <a:r>
              <a:rPr lang="en-US" sz="1800" dirty="0">
                <a:latin typeface="Courier"/>
                <a:cs typeface="Courier"/>
              </a:rPr>
              <a:t>PARENT </a:t>
            </a:r>
            <a:r>
              <a:rPr lang="en-US" sz="1800" b="1" dirty="0">
                <a:latin typeface="Courier"/>
                <a:cs typeface="Courier"/>
              </a:rPr>
              <a:t>B1 B2 B3 </a:t>
            </a:r>
            <a:r>
              <a:rPr lang="en-US" sz="1800" dirty="0">
                <a:latin typeface="Courier"/>
                <a:cs typeface="Courier"/>
              </a:rPr>
              <a:t>CHILD </a:t>
            </a:r>
            <a:r>
              <a:rPr lang="en-US" sz="1800" b="1" dirty="0">
                <a:latin typeface="Courier"/>
                <a:cs typeface="Courier"/>
              </a:rPr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576" y="1059582"/>
            <a:ext cx="1156086" cy="415498"/>
          </a:xfrm>
          <a:prstGeom prst="rect">
            <a:avLst/>
          </a:prstGeom>
          <a:noFill/>
          <a:ln w="76200" cmpd="sng">
            <a:noFill/>
          </a:ln>
        </p:spPr>
        <p:txBody>
          <a:bodyPr wrap="none" rtlCol="0">
            <a:spAutoFit/>
          </a:bodyPr>
          <a:lstStyle/>
          <a:p>
            <a:r>
              <a:rPr lang="en-US" sz="2100" dirty="0" err="1">
                <a:solidFill>
                  <a:srgbClr val="000000"/>
                </a:solidFill>
                <a:latin typeface="Courier"/>
                <a:cs typeface="Courier"/>
              </a:rPr>
              <a:t>my.dag</a:t>
            </a:r>
            <a:endParaRPr lang="en-US" sz="21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707255" y="3723878"/>
            <a:ext cx="4152777" cy="813072"/>
          </a:xfrm>
        </p:spPr>
        <p:txBody>
          <a:bodyPr>
            <a:normAutofit fontScale="92500" lnSpcReduction="20000"/>
          </a:bodyPr>
          <a:lstStyle/>
          <a:p>
            <a:r>
              <a:rPr lang="en-US" sz="2100" dirty="0"/>
              <a:t>Node names will be used by various DAG features to modify their execution by </a:t>
            </a:r>
            <a:r>
              <a:rPr lang="en-US" sz="2100" dirty="0" err="1"/>
              <a:t>DAGMan</a:t>
            </a:r>
            <a:r>
              <a:rPr lang="en-US" sz="2100" dirty="0"/>
              <a:t>.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1400877" y="-20538"/>
            <a:ext cx="7347587" cy="857250"/>
          </a:xfrm>
        </p:spPr>
        <p:txBody>
          <a:bodyPr>
            <a:noAutofit/>
          </a:bodyPr>
          <a:lstStyle/>
          <a:p>
            <a:r>
              <a:rPr lang="en-US" sz="2800" dirty="0"/>
              <a:t>Basic DAG input file: </a:t>
            </a:r>
            <a:br>
              <a:rPr lang="en-US" sz="2800" dirty="0"/>
            </a:br>
            <a:r>
              <a:rPr lang="en-US" sz="2800" b="1" i="1" dirty="0"/>
              <a:t>JOB</a:t>
            </a:r>
            <a:r>
              <a:rPr lang="en-US" sz="2800" dirty="0"/>
              <a:t> nodes, </a:t>
            </a:r>
            <a:r>
              <a:rPr lang="en-US" sz="2800" b="1" i="1" dirty="0"/>
              <a:t>PARENT-CHILD</a:t>
            </a:r>
            <a:r>
              <a:rPr lang="en-US" sz="2800" b="1" dirty="0"/>
              <a:t> </a:t>
            </a:r>
            <a:r>
              <a:rPr lang="en-US" sz="2800" dirty="0"/>
              <a:t>edges 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63" y="1059582"/>
            <a:ext cx="3572043" cy="3794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26422-4045-8648-B9B6-AE94060AD8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8324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17951</TotalTime>
  <Words>3284</Words>
  <Application>Microsoft Macintosh PowerPoint</Application>
  <PresentationFormat>On-screen Show (16:9)</PresentationFormat>
  <Paragraphs>424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Courier</vt:lpstr>
      <vt:lpstr>Futura</vt:lpstr>
      <vt:lpstr>Symbol</vt:lpstr>
      <vt:lpstr>Times</vt:lpstr>
      <vt:lpstr>Wingdings</vt:lpstr>
      <vt:lpstr>OSG-Summer-School-Template</vt:lpstr>
      <vt:lpstr>Workflows with HTCondor’s DAGMan</vt:lpstr>
      <vt:lpstr>Goals for this Session</vt:lpstr>
      <vt:lpstr>Automation!</vt:lpstr>
      <vt:lpstr>DAG = ”directed acyclic graph”</vt:lpstr>
      <vt:lpstr>Describing workflows with DAGMan</vt:lpstr>
      <vt:lpstr>DAGMan in the HTCondor Manual</vt:lpstr>
      <vt:lpstr>An Example HTC Workflow</vt:lpstr>
      <vt:lpstr>Simple Example for this Tutorial</vt:lpstr>
      <vt:lpstr>Basic DAG input file:  JOB nodes, PARENT-CHILD edges </vt:lpstr>
      <vt:lpstr>Basic DAG input file:  JOB nodes, PARENT-CHILD edges </vt:lpstr>
      <vt:lpstr>Endless Workflow Possibilities</vt:lpstr>
      <vt:lpstr>DAGs are also useful for non-sequential work</vt:lpstr>
      <vt:lpstr>Basic DAG input file:  JOB nodes, PARENT-CHILD edges </vt:lpstr>
      <vt:lpstr>Submitting and Monitoring a DAGMan Workflow</vt:lpstr>
      <vt:lpstr>Submitting a DAG to the queue </vt:lpstr>
      <vt:lpstr>A submitted DAG creates a  DAGMan job in the queue</vt:lpstr>
      <vt:lpstr>Jobs are automatically submitted by the DAGMan job</vt:lpstr>
      <vt:lpstr>Jobs are automatically submitted by the DAGMan job</vt:lpstr>
      <vt:lpstr>Jobs are automatically submitted by the DAGMan job</vt:lpstr>
      <vt:lpstr>Status files are created at the time of DAG submission</vt:lpstr>
      <vt:lpstr>DAG Completion</vt:lpstr>
      <vt:lpstr>Stopping, restarting, and troubleshooting</vt:lpstr>
      <vt:lpstr>Removing a DAG from the queue</vt:lpstr>
      <vt:lpstr>Removal of a DAG creates a rescue file</vt:lpstr>
      <vt:lpstr>Rescue Files  For Resuming a Failed DAG </vt:lpstr>
      <vt:lpstr>Node Failures  Result in DAG Failure</vt:lpstr>
      <vt:lpstr>Best Workflow Control Achieved with One Process per JOB Node</vt:lpstr>
      <vt:lpstr>Resolving held node jobs</vt:lpstr>
      <vt:lpstr>Beyond the basic DAG: Node-Level Modifiers</vt:lpstr>
      <vt:lpstr>Default File Organization</vt:lpstr>
      <vt:lpstr>Node-specific File Organization with DIR</vt:lpstr>
      <vt:lpstr>PRE and POST scripts run on the access point, as part of the node</vt:lpstr>
      <vt:lpstr>RETRY failed nodes to overcome transient errors</vt:lpstr>
      <vt:lpstr>RETRY applies to whole node, including PRE/POST scripts</vt:lpstr>
      <vt:lpstr>Modular organization of DAG Components</vt:lpstr>
      <vt:lpstr>Submit File Templates via VARS</vt:lpstr>
      <vt:lpstr>SPLICE subsets of a DAG to simplify lengthy DAG files</vt:lpstr>
      <vt:lpstr>Use nested SPLICEs with DIR to achieve templating</vt:lpstr>
      <vt:lpstr>Use nested SPLICEs with DIR to achieve templating</vt:lpstr>
      <vt:lpstr>Repeating DAG Components!!</vt:lpstr>
      <vt:lpstr>What if some DAG components can’t be known at submit time?</vt:lpstr>
      <vt:lpstr>A SUBDAG within a DAG</vt:lpstr>
      <vt:lpstr>Use a SUBDAG to achieve a Cyclic Component within a DAG</vt:lpstr>
      <vt:lpstr>More in the HTCondor Manual!!!</vt:lpstr>
      <vt:lpstr>DAGMan Exercises!</vt:lpstr>
    </vt:vector>
  </TitlesOfParts>
  <Company>Investintech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LAUREN A MICHAEL</cp:lastModifiedBy>
  <cp:revision>302</cp:revision>
  <cp:lastPrinted>2017-07-16T20:18:47Z</cp:lastPrinted>
  <dcterms:created xsi:type="dcterms:W3CDTF">2014-07-06T23:55:21Z</dcterms:created>
  <dcterms:modified xsi:type="dcterms:W3CDTF">2022-07-28T19:50:36Z</dcterms:modified>
</cp:coreProperties>
</file>